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2"/>
  </p:notesMasterIdLst>
  <p:sldIdLst>
    <p:sldId id="256" r:id="rId2"/>
    <p:sldId id="358" r:id="rId3"/>
    <p:sldId id="359" r:id="rId4"/>
    <p:sldId id="360" r:id="rId5"/>
    <p:sldId id="361" r:id="rId6"/>
    <p:sldId id="362" r:id="rId7"/>
    <p:sldId id="363" r:id="rId8"/>
    <p:sldId id="364" r:id="rId9"/>
    <p:sldId id="365" r:id="rId10"/>
    <p:sldId id="366" r:id="rId11"/>
    <p:sldId id="367" r:id="rId12"/>
    <p:sldId id="368" r:id="rId13"/>
    <p:sldId id="369" r:id="rId14"/>
    <p:sldId id="370" r:id="rId15"/>
    <p:sldId id="371" r:id="rId16"/>
    <p:sldId id="372" r:id="rId17"/>
    <p:sldId id="373" r:id="rId18"/>
    <p:sldId id="374" r:id="rId19"/>
    <p:sldId id="375" r:id="rId20"/>
    <p:sldId id="376" r:id="rId21"/>
    <p:sldId id="377" r:id="rId22"/>
    <p:sldId id="378" r:id="rId23"/>
    <p:sldId id="379" r:id="rId24"/>
    <p:sldId id="380" r:id="rId25"/>
    <p:sldId id="381" r:id="rId26"/>
    <p:sldId id="382" r:id="rId27"/>
    <p:sldId id="383" r:id="rId28"/>
    <p:sldId id="384" r:id="rId29"/>
    <p:sldId id="385" r:id="rId30"/>
    <p:sldId id="388" r:id="rId31"/>
    <p:sldId id="389" r:id="rId32"/>
    <p:sldId id="390" r:id="rId33"/>
    <p:sldId id="391" r:id="rId34"/>
    <p:sldId id="392" r:id="rId35"/>
    <p:sldId id="393" r:id="rId36"/>
    <p:sldId id="394" r:id="rId37"/>
    <p:sldId id="395" r:id="rId38"/>
    <p:sldId id="396" r:id="rId39"/>
    <p:sldId id="397" r:id="rId40"/>
    <p:sldId id="398" r:id="rId41"/>
    <p:sldId id="399" r:id="rId42"/>
    <p:sldId id="386" r:id="rId43"/>
    <p:sldId id="387" r:id="rId44"/>
    <p:sldId id="400" r:id="rId45"/>
    <p:sldId id="401" r:id="rId46"/>
    <p:sldId id="402" r:id="rId47"/>
    <p:sldId id="403" r:id="rId48"/>
    <p:sldId id="404" r:id="rId49"/>
    <p:sldId id="405" r:id="rId50"/>
    <p:sldId id="406" r:id="rId51"/>
    <p:sldId id="407" r:id="rId52"/>
    <p:sldId id="408" r:id="rId53"/>
    <p:sldId id="409" r:id="rId54"/>
    <p:sldId id="410" r:id="rId55"/>
    <p:sldId id="411" r:id="rId56"/>
    <p:sldId id="412" r:id="rId57"/>
    <p:sldId id="413" r:id="rId58"/>
    <p:sldId id="414" r:id="rId59"/>
    <p:sldId id="416" r:id="rId60"/>
    <p:sldId id="415" r:id="rId61"/>
    <p:sldId id="417" r:id="rId62"/>
    <p:sldId id="418" r:id="rId63"/>
    <p:sldId id="419" r:id="rId64"/>
    <p:sldId id="420" r:id="rId65"/>
    <p:sldId id="421" r:id="rId66"/>
    <p:sldId id="422" r:id="rId67"/>
    <p:sldId id="423" r:id="rId68"/>
    <p:sldId id="424" r:id="rId69"/>
    <p:sldId id="425" r:id="rId70"/>
    <p:sldId id="426" r:id="rId71"/>
    <p:sldId id="427" r:id="rId72"/>
    <p:sldId id="428" r:id="rId73"/>
    <p:sldId id="429" r:id="rId74"/>
    <p:sldId id="430" r:id="rId75"/>
    <p:sldId id="431" r:id="rId76"/>
    <p:sldId id="432" r:id="rId77"/>
    <p:sldId id="433" r:id="rId78"/>
    <p:sldId id="434" r:id="rId79"/>
    <p:sldId id="435" r:id="rId80"/>
    <p:sldId id="436" r:id="rId81"/>
    <p:sldId id="440" r:id="rId82"/>
    <p:sldId id="441" r:id="rId83"/>
    <p:sldId id="442" r:id="rId84"/>
    <p:sldId id="443" r:id="rId85"/>
    <p:sldId id="437" r:id="rId86"/>
    <p:sldId id="438" r:id="rId87"/>
    <p:sldId id="439" r:id="rId88"/>
    <p:sldId id="444" r:id="rId89"/>
    <p:sldId id="445" r:id="rId90"/>
    <p:sldId id="446" r:id="rId91"/>
    <p:sldId id="447" r:id="rId92"/>
    <p:sldId id="448" r:id="rId93"/>
    <p:sldId id="449" r:id="rId94"/>
    <p:sldId id="450" r:id="rId95"/>
    <p:sldId id="451" r:id="rId96"/>
    <p:sldId id="452" r:id="rId97"/>
    <p:sldId id="453" r:id="rId98"/>
    <p:sldId id="454" r:id="rId99"/>
    <p:sldId id="455" r:id="rId100"/>
    <p:sldId id="456" r:id="rId101"/>
    <p:sldId id="458" r:id="rId102"/>
    <p:sldId id="459" r:id="rId103"/>
    <p:sldId id="460" r:id="rId104"/>
    <p:sldId id="461" r:id="rId105"/>
    <p:sldId id="462" r:id="rId106"/>
    <p:sldId id="463" r:id="rId107"/>
    <p:sldId id="464" r:id="rId108"/>
    <p:sldId id="465" r:id="rId109"/>
    <p:sldId id="466" r:id="rId110"/>
    <p:sldId id="467" r:id="rId111"/>
    <p:sldId id="468" r:id="rId112"/>
    <p:sldId id="469" r:id="rId113"/>
    <p:sldId id="470" r:id="rId114"/>
    <p:sldId id="471" r:id="rId115"/>
    <p:sldId id="474" r:id="rId116"/>
    <p:sldId id="488" r:id="rId117"/>
    <p:sldId id="475" r:id="rId118"/>
    <p:sldId id="476" r:id="rId119"/>
    <p:sldId id="477" r:id="rId120"/>
    <p:sldId id="478" r:id="rId121"/>
    <p:sldId id="479" r:id="rId122"/>
    <p:sldId id="480" r:id="rId123"/>
    <p:sldId id="481" r:id="rId124"/>
    <p:sldId id="482" r:id="rId125"/>
    <p:sldId id="483" r:id="rId126"/>
    <p:sldId id="484" r:id="rId127"/>
    <p:sldId id="485" r:id="rId128"/>
    <p:sldId id="486" r:id="rId129"/>
    <p:sldId id="487" r:id="rId130"/>
    <p:sldId id="472" r:id="rId131"/>
    <p:sldId id="473" r:id="rId132"/>
    <p:sldId id="489" r:id="rId133"/>
    <p:sldId id="490" r:id="rId134"/>
    <p:sldId id="491" r:id="rId135"/>
    <p:sldId id="492" r:id="rId136"/>
    <p:sldId id="493" r:id="rId137"/>
    <p:sldId id="494" r:id="rId138"/>
    <p:sldId id="495" r:id="rId139"/>
    <p:sldId id="496" r:id="rId140"/>
    <p:sldId id="497" r:id="rId141"/>
    <p:sldId id="498" r:id="rId142"/>
    <p:sldId id="499" r:id="rId143"/>
    <p:sldId id="500" r:id="rId144"/>
    <p:sldId id="503" r:id="rId145"/>
    <p:sldId id="504" r:id="rId146"/>
    <p:sldId id="501" r:id="rId147"/>
    <p:sldId id="505" r:id="rId148"/>
    <p:sldId id="506" r:id="rId149"/>
    <p:sldId id="507" r:id="rId150"/>
    <p:sldId id="502" r:id="rId151"/>
    <p:sldId id="508" r:id="rId152"/>
    <p:sldId id="509" r:id="rId153"/>
    <p:sldId id="510" r:id="rId154"/>
    <p:sldId id="511" r:id="rId155"/>
    <p:sldId id="512" r:id="rId156"/>
    <p:sldId id="513" r:id="rId157"/>
    <p:sldId id="514" r:id="rId158"/>
    <p:sldId id="515" r:id="rId159"/>
    <p:sldId id="516" r:id="rId160"/>
    <p:sldId id="517" r:id="rId161"/>
    <p:sldId id="518" r:id="rId162"/>
    <p:sldId id="519" r:id="rId163"/>
    <p:sldId id="520" r:id="rId164"/>
    <p:sldId id="521" r:id="rId165"/>
    <p:sldId id="522" r:id="rId166"/>
    <p:sldId id="523" r:id="rId167"/>
    <p:sldId id="524" r:id="rId168"/>
    <p:sldId id="525" r:id="rId169"/>
    <p:sldId id="526" r:id="rId170"/>
    <p:sldId id="457" r:id="rId17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A251673D-1BD5-4C1C-A773-8B52ADC87EF0}">
          <p14:sldIdLst>
            <p14:sldId id="256"/>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8"/>
            <p14:sldId id="389"/>
            <p14:sldId id="390"/>
            <p14:sldId id="391"/>
            <p14:sldId id="392"/>
            <p14:sldId id="393"/>
            <p14:sldId id="394"/>
            <p14:sldId id="395"/>
            <p14:sldId id="396"/>
            <p14:sldId id="397"/>
            <p14:sldId id="398"/>
            <p14:sldId id="399"/>
            <p14:sldId id="386"/>
            <p14:sldId id="387"/>
            <p14:sldId id="400"/>
            <p14:sldId id="401"/>
            <p14:sldId id="402"/>
            <p14:sldId id="403"/>
            <p14:sldId id="404"/>
            <p14:sldId id="405"/>
            <p14:sldId id="406"/>
            <p14:sldId id="407"/>
            <p14:sldId id="408"/>
            <p14:sldId id="409"/>
            <p14:sldId id="410"/>
            <p14:sldId id="411"/>
            <p14:sldId id="412"/>
            <p14:sldId id="413"/>
            <p14:sldId id="414"/>
            <p14:sldId id="416"/>
            <p14:sldId id="415"/>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40"/>
            <p14:sldId id="441"/>
            <p14:sldId id="442"/>
            <p14:sldId id="443"/>
            <p14:sldId id="437"/>
            <p14:sldId id="438"/>
            <p14:sldId id="439"/>
            <p14:sldId id="444"/>
            <p14:sldId id="445"/>
            <p14:sldId id="446"/>
            <p14:sldId id="447"/>
            <p14:sldId id="448"/>
            <p14:sldId id="449"/>
            <p14:sldId id="450"/>
            <p14:sldId id="451"/>
            <p14:sldId id="452"/>
            <p14:sldId id="453"/>
            <p14:sldId id="454"/>
            <p14:sldId id="455"/>
            <p14:sldId id="456"/>
            <p14:sldId id="458"/>
            <p14:sldId id="459"/>
            <p14:sldId id="460"/>
            <p14:sldId id="461"/>
            <p14:sldId id="462"/>
            <p14:sldId id="463"/>
            <p14:sldId id="464"/>
            <p14:sldId id="465"/>
            <p14:sldId id="466"/>
            <p14:sldId id="467"/>
            <p14:sldId id="468"/>
            <p14:sldId id="469"/>
            <p14:sldId id="470"/>
            <p14:sldId id="471"/>
            <p14:sldId id="474"/>
            <p14:sldId id="488"/>
            <p14:sldId id="475"/>
            <p14:sldId id="476"/>
            <p14:sldId id="477"/>
            <p14:sldId id="478"/>
            <p14:sldId id="479"/>
            <p14:sldId id="480"/>
            <p14:sldId id="481"/>
            <p14:sldId id="482"/>
            <p14:sldId id="483"/>
            <p14:sldId id="484"/>
            <p14:sldId id="485"/>
            <p14:sldId id="486"/>
            <p14:sldId id="487"/>
            <p14:sldId id="472"/>
            <p14:sldId id="473"/>
            <p14:sldId id="489"/>
            <p14:sldId id="490"/>
            <p14:sldId id="491"/>
            <p14:sldId id="492"/>
            <p14:sldId id="493"/>
            <p14:sldId id="494"/>
            <p14:sldId id="495"/>
            <p14:sldId id="496"/>
            <p14:sldId id="497"/>
            <p14:sldId id="498"/>
            <p14:sldId id="499"/>
            <p14:sldId id="500"/>
            <p14:sldId id="503"/>
            <p14:sldId id="504"/>
            <p14:sldId id="501"/>
            <p14:sldId id="505"/>
            <p14:sldId id="506"/>
            <p14:sldId id="507"/>
            <p14:sldId id="502"/>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4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a:srgbClr val="B587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21" autoAdjust="0"/>
    <p:restoredTop sz="94660"/>
  </p:normalViewPr>
  <p:slideViewPr>
    <p:cSldViewPr snapToGrid="0">
      <p:cViewPr varScale="1">
        <p:scale>
          <a:sx n="117" d="100"/>
          <a:sy n="117" d="100"/>
        </p:scale>
        <p:origin x="75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2BB08-3E43-4407-89EB-5C767B6E9C89}" type="datetimeFigureOut">
              <a:rPr lang="uk-UA" smtClean="0"/>
              <a:t>19.02.2024</a:t>
            </a:fld>
            <a:endParaRPr lang="uk-UA"/>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39448-0C3E-42FD-AA20-A8151A79FB0D}" type="slidenum">
              <a:rPr lang="uk-UA" smtClean="0"/>
              <a:t>‹№›</a:t>
            </a:fld>
            <a:endParaRPr lang="uk-UA"/>
          </a:p>
        </p:txBody>
      </p:sp>
    </p:spTree>
    <p:extLst>
      <p:ext uri="{BB962C8B-B14F-4D97-AF65-F5344CB8AC3E}">
        <p14:creationId xmlns:p14="http://schemas.microsoft.com/office/powerpoint/2010/main" val="3527946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A5239448-0C3E-42FD-AA20-A8151A79FB0D}" type="slidenum">
              <a:rPr lang="uk-UA" smtClean="0"/>
              <a:t>25</a:t>
            </a:fld>
            <a:endParaRPr lang="uk-UA"/>
          </a:p>
        </p:txBody>
      </p:sp>
    </p:spTree>
    <p:extLst>
      <p:ext uri="{BB962C8B-B14F-4D97-AF65-F5344CB8AC3E}">
        <p14:creationId xmlns:p14="http://schemas.microsoft.com/office/powerpoint/2010/main" val="3148046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A5239448-0C3E-42FD-AA20-A8151A79FB0D}" type="slidenum">
              <a:rPr lang="uk-UA" smtClean="0"/>
              <a:t>71</a:t>
            </a:fld>
            <a:endParaRPr lang="uk-UA"/>
          </a:p>
        </p:txBody>
      </p:sp>
    </p:spTree>
    <p:extLst>
      <p:ext uri="{BB962C8B-B14F-4D97-AF65-F5344CB8AC3E}">
        <p14:creationId xmlns:p14="http://schemas.microsoft.com/office/powerpoint/2010/main" val="1867379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A5239448-0C3E-42FD-AA20-A8151A79FB0D}" type="slidenum">
              <a:rPr lang="uk-UA" smtClean="0"/>
              <a:t>126</a:t>
            </a:fld>
            <a:endParaRPr lang="uk-UA"/>
          </a:p>
        </p:txBody>
      </p:sp>
    </p:spTree>
    <p:extLst>
      <p:ext uri="{BB962C8B-B14F-4D97-AF65-F5344CB8AC3E}">
        <p14:creationId xmlns:p14="http://schemas.microsoft.com/office/powerpoint/2010/main" val="253322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A5239448-0C3E-42FD-AA20-A8151A79FB0D}" type="slidenum">
              <a:rPr lang="uk-UA" smtClean="0"/>
              <a:t>130</a:t>
            </a:fld>
            <a:endParaRPr lang="uk-UA"/>
          </a:p>
        </p:txBody>
      </p:sp>
    </p:spTree>
    <p:extLst>
      <p:ext uri="{BB962C8B-B14F-4D97-AF65-F5344CB8AC3E}">
        <p14:creationId xmlns:p14="http://schemas.microsoft.com/office/powerpoint/2010/main" val="3848532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B792FA-4CD1-43EC-8C6A-9ACEA403FC15}"/>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BBFE6488-D094-4CF9-AC76-9691F6EBAD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CC5D1FB-40FB-4F8B-95F7-CD7D11F3E1AE}"/>
              </a:ext>
            </a:extLst>
          </p:cNvPr>
          <p:cNvSpPr>
            <a:spLocks noGrp="1"/>
          </p:cNvSpPr>
          <p:nvPr>
            <p:ph type="dt" sz="half" idx="10"/>
          </p:nvPr>
        </p:nvSpPr>
        <p:spPr/>
        <p:txBody>
          <a:bodyPr/>
          <a:lstStyle/>
          <a:p>
            <a:fld id="{66D94769-279B-4F56-A258-1626BE02FB52}" type="datetimeFigureOut">
              <a:rPr lang="ru-RU" smtClean="0"/>
              <a:t>19.02.2024</a:t>
            </a:fld>
            <a:endParaRPr lang="ru-RU"/>
          </a:p>
        </p:txBody>
      </p:sp>
      <p:sp>
        <p:nvSpPr>
          <p:cNvPr id="5" name="Нижний колонтитул 4">
            <a:extLst>
              <a:ext uri="{FF2B5EF4-FFF2-40B4-BE49-F238E27FC236}">
                <a16:creationId xmlns:a16="http://schemas.microsoft.com/office/drawing/2014/main" id="{705FA82F-3367-407C-A78E-B91CECD036C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E667580-0969-4DCC-8C70-57EF15C86D0C}"/>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845125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61CFC1-EC7D-456E-A7FE-A268D3EC44CC}"/>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1C84193D-2BC9-4C8F-BF87-95BB8F20716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72D9A51-5C74-4FD8-BC7E-F511119CE668}"/>
              </a:ext>
            </a:extLst>
          </p:cNvPr>
          <p:cNvSpPr>
            <a:spLocks noGrp="1"/>
          </p:cNvSpPr>
          <p:nvPr>
            <p:ph type="dt" sz="half" idx="10"/>
          </p:nvPr>
        </p:nvSpPr>
        <p:spPr/>
        <p:txBody>
          <a:bodyPr/>
          <a:lstStyle/>
          <a:p>
            <a:fld id="{66D94769-279B-4F56-A258-1626BE02FB52}" type="datetimeFigureOut">
              <a:rPr lang="ru-RU" smtClean="0"/>
              <a:t>19.02.2024</a:t>
            </a:fld>
            <a:endParaRPr lang="ru-RU"/>
          </a:p>
        </p:txBody>
      </p:sp>
      <p:sp>
        <p:nvSpPr>
          <p:cNvPr id="5" name="Нижний колонтитул 4">
            <a:extLst>
              <a:ext uri="{FF2B5EF4-FFF2-40B4-BE49-F238E27FC236}">
                <a16:creationId xmlns:a16="http://schemas.microsoft.com/office/drawing/2014/main" id="{95F1E9B9-577A-4788-AA8C-7FE8E8D6DD4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7FA4A6B-8780-4473-A6FB-3504C204303D}"/>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812918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A5CF2B1-A946-4D76-AD66-EE93B11BFE52}"/>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6265F272-4972-4F0F-91D9-CA302DDC610D}"/>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19FE06C-A9B9-4B3A-AB47-83C2C167B483}"/>
              </a:ext>
            </a:extLst>
          </p:cNvPr>
          <p:cNvSpPr>
            <a:spLocks noGrp="1"/>
          </p:cNvSpPr>
          <p:nvPr>
            <p:ph type="dt" sz="half" idx="10"/>
          </p:nvPr>
        </p:nvSpPr>
        <p:spPr/>
        <p:txBody>
          <a:bodyPr/>
          <a:lstStyle/>
          <a:p>
            <a:fld id="{66D94769-279B-4F56-A258-1626BE02FB52}" type="datetimeFigureOut">
              <a:rPr lang="ru-RU" smtClean="0"/>
              <a:t>19.02.2024</a:t>
            </a:fld>
            <a:endParaRPr lang="ru-RU"/>
          </a:p>
        </p:txBody>
      </p:sp>
      <p:sp>
        <p:nvSpPr>
          <p:cNvPr id="5" name="Нижний колонтитул 4">
            <a:extLst>
              <a:ext uri="{FF2B5EF4-FFF2-40B4-BE49-F238E27FC236}">
                <a16:creationId xmlns:a16="http://schemas.microsoft.com/office/drawing/2014/main" id="{00A25E1D-D0A1-423D-BA35-EC250EFCD4B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F21386A-F067-4EE5-AAE2-BEC05BA6DD25}"/>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070880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BB600C-FBA6-4A10-AF11-D124F320535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E91658C-3525-4E72-B8B9-0827C6367B9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CE965E7-F516-48E2-9FD7-DD82FFCE2FE2}"/>
              </a:ext>
            </a:extLst>
          </p:cNvPr>
          <p:cNvSpPr>
            <a:spLocks noGrp="1"/>
          </p:cNvSpPr>
          <p:nvPr>
            <p:ph type="dt" sz="half" idx="10"/>
          </p:nvPr>
        </p:nvSpPr>
        <p:spPr/>
        <p:txBody>
          <a:bodyPr/>
          <a:lstStyle/>
          <a:p>
            <a:fld id="{66D94769-279B-4F56-A258-1626BE02FB52}" type="datetimeFigureOut">
              <a:rPr lang="ru-RU" smtClean="0"/>
              <a:t>19.02.2024</a:t>
            </a:fld>
            <a:endParaRPr lang="ru-RU"/>
          </a:p>
        </p:txBody>
      </p:sp>
      <p:sp>
        <p:nvSpPr>
          <p:cNvPr id="5" name="Нижний колонтитул 4">
            <a:extLst>
              <a:ext uri="{FF2B5EF4-FFF2-40B4-BE49-F238E27FC236}">
                <a16:creationId xmlns:a16="http://schemas.microsoft.com/office/drawing/2014/main" id="{3918CE6F-7323-48AD-8B4C-863CD398E20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D371FF7-EADB-4541-92C7-692E081CDB26}"/>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23320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E761F5-C045-4682-9F0F-12ABD79AE75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052EE54-31BC-4163-A702-9E6D696B8C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B4946EF0-1C9C-4F55-912E-D750EAF5985D}"/>
              </a:ext>
            </a:extLst>
          </p:cNvPr>
          <p:cNvSpPr>
            <a:spLocks noGrp="1"/>
          </p:cNvSpPr>
          <p:nvPr>
            <p:ph type="dt" sz="half" idx="10"/>
          </p:nvPr>
        </p:nvSpPr>
        <p:spPr/>
        <p:txBody>
          <a:bodyPr/>
          <a:lstStyle/>
          <a:p>
            <a:fld id="{66D94769-279B-4F56-A258-1626BE02FB52}" type="datetimeFigureOut">
              <a:rPr lang="ru-RU" smtClean="0"/>
              <a:t>19.02.2024</a:t>
            </a:fld>
            <a:endParaRPr lang="ru-RU"/>
          </a:p>
        </p:txBody>
      </p:sp>
      <p:sp>
        <p:nvSpPr>
          <p:cNvPr id="5" name="Нижний колонтитул 4">
            <a:extLst>
              <a:ext uri="{FF2B5EF4-FFF2-40B4-BE49-F238E27FC236}">
                <a16:creationId xmlns:a16="http://schemas.microsoft.com/office/drawing/2014/main" id="{5A1D79D7-6583-47CB-8DA8-915221C849B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CD7001A-4009-482F-B89D-9F8C2F869FF5}"/>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08194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480C9B-F614-4CD0-9821-9A7AD06CC96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F60C5B9-5D9B-4235-985A-A2B6A8C09E9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2523122F-47B1-46B5-A5CB-E105BC6D78D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491A35C4-42F2-485E-B663-31FBBE550333}"/>
              </a:ext>
            </a:extLst>
          </p:cNvPr>
          <p:cNvSpPr>
            <a:spLocks noGrp="1"/>
          </p:cNvSpPr>
          <p:nvPr>
            <p:ph type="dt" sz="half" idx="10"/>
          </p:nvPr>
        </p:nvSpPr>
        <p:spPr/>
        <p:txBody>
          <a:bodyPr/>
          <a:lstStyle/>
          <a:p>
            <a:fld id="{66D94769-279B-4F56-A258-1626BE02FB52}" type="datetimeFigureOut">
              <a:rPr lang="ru-RU" smtClean="0"/>
              <a:t>19.02.2024</a:t>
            </a:fld>
            <a:endParaRPr lang="ru-RU"/>
          </a:p>
        </p:txBody>
      </p:sp>
      <p:sp>
        <p:nvSpPr>
          <p:cNvPr id="6" name="Нижний колонтитул 5">
            <a:extLst>
              <a:ext uri="{FF2B5EF4-FFF2-40B4-BE49-F238E27FC236}">
                <a16:creationId xmlns:a16="http://schemas.microsoft.com/office/drawing/2014/main" id="{CA38A644-07AC-48A0-A54C-7BB739D9B1B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18EC37C-4E06-4F37-95E0-2807F3BC2157}"/>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130257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974E13-CE24-4FE8-BAA9-DD45FDE193AB}"/>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A1AA01F2-CCF0-48C8-9E46-2195419B39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76BA27FC-F68E-427D-898C-4967ABE414A4}"/>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ECBDE1E-3871-4BD6-9A45-68174EE91E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88D7A51-D942-481E-87A1-3712AD3B1279}"/>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7FAAF695-A901-4515-938B-62F45585831E}"/>
              </a:ext>
            </a:extLst>
          </p:cNvPr>
          <p:cNvSpPr>
            <a:spLocks noGrp="1"/>
          </p:cNvSpPr>
          <p:nvPr>
            <p:ph type="dt" sz="half" idx="10"/>
          </p:nvPr>
        </p:nvSpPr>
        <p:spPr/>
        <p:txBody>
          <a:bodyPr/>
          <a:lstStyle/>
          <a:p>
            <a:fld id="{66D94769-279B-4F56-A258-1626BE02FB52}" type="datetimeFigureOut">
              <a:rPr lang="ru-RU" smtClean="0"/>
              <a:t>19.02.2024</a:t>
            </a:fld>
            <a:endParaRPr lang="ru-RU"/>
          </a:p>
        </p:txBody>
      </p:sp>
      <p:sp>
        <p:nvSpPr>
          <p:cNvPr id="8" name="Нижний колонтитул 7">
            <a:extLst>
              <a:ext uri="{FF2B5EF4-FFF2-40B4-BE49-F238E27FC236}">
                <a16:creationId xmlns:a16="http://schemas.microsoft.com/office/drawing/2014/main" id="{550B1641-E824-4174-9A11-CE4844F5653C}"/>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4A55D279-F28B-42E9-B77D-9D3565C04F44}"/>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48569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7BD8FB-D5CD-4C0C-B1C8-E6F7B6E874E2}"/>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553A5B80-3602-4693-A4EB-C8B8CAEC45A0}"/>
              </a:ext>
            </a:extLst>
          </p:cNvPr>
          <p:cNvSpPr>
            <a:spLocks noGrp="1"/>
          </p:cNvSpPr>
          <p:nvPr>
            <p:ph type="dt" sz="half" idx="10"/>
          </p:nvPr>
        </p:nvSpPr>
        <p:spPr/>
        <p:txBody>
          <a:bodyPr/>
          <a:lstStyle/>
          <a:p>
            <a:fld id="{66D94769-279B-4F56-A258-1626BE02FB52}" type="datetimeFigureOut">
              <a:rPr lang="ru-RU" smtClean="0"/>
              <a:t>19.02.2024</a:t>
            </a:fld>
            <a:endParaRPr lang="ru-RU"/>
          </a:p>
        </p:txBody>
      </p:sp>
      <p:sp>
        <p:nvSpPr>
          <p:cNvPr id="4" name="Нижний колонтитул 3">
            <a:extLst>
              <a:ext uri="{FF2B5EF4-FFF2-40B4-BE49-F238E27FC236}">
                <a16:creationId xmlns:a16="http://schemas.microsoft.com/office/drawing/2014/main" id="{FE557CE3-B615-468C-88FD-70132ADD5F44}"/>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48C4D1A2-B0E2-4DD2-89AD-9186036B355A}"/>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223864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FCA420D8-1B9D-47CF-A39B-BED44131F64C}"/>
              </a:ext>
            </a:extLst>
          </p:cNvPr>
          <p:cNvSpPr>
            <a:spLocks noGrp="1"/>
          </p:cNvSpPr>
          <p:nvPr>
            <p:ph type="dt" sz="half" idx="10"/>
          </p:nvPr>
        </p:nvSpPr>
        <p:spPr/>
        <p:txBody>
          <a:bodyPr/>
          <a:lstStyle/>
          <a:p>
            <a:fld id="{66D94769-279B-4F56-A258-1626BE02FB52}" type="datetimeFigureOut">
              <a:rPr lang="ru-RU" smtClean="0"/>
              <a:t>19.02.2024</a:t>
            </a:fld>
            <a:endParaRPr lang="ru-RU"/>
          </a:p>
        </p:txBody>
      </p:sp>
      <p:sp>
        <p:nvSpPr>
          <p:cNvPr id="3" name="Нижний колонтитул 2">
            <a:extLst>
              <a:ext uri="{FF2B5EF4-FFF2-40B4-BE49-F238E27FC236}">
                <a16:creationId xmlns:a16="http://schemas.microsoft.com/office/drawing/2014/main" id="{062B9885-754E-4332-8F8E-C3E54368F5ED}"/>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B5169BF2-EA99-45C0-B242-BA41AB5AF57C}"/>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640384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E6B7C3-B5F0-46E7-8FF7-A133F3F90697}"/>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96B1C62-78FF-45C4-A4B3-34589A7D81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7CEF461-BF91-49F3-B354-016332DC0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1AB141B-9670-4C21-8335-7715A5DC1E75}"/>
              </a:ext>
            </a:extLst>
          </p:cNvPr>
          <p:cNvSpPr>
            <a:spLocks noGrp="1"/>
          </p:cNvSpPr>
          <p:nvPr>
            <p:ph type="dt" sz="half" idx="10"/>
          </p:nvPr>
        </p:nvSpPr>
        <p:spPr/>
        <p:txBody>
          <a:bodyPr/>
          <a:lstStyle/>
          <a:p>
            <a:fld id="{66D94769-279B-4F56-A258-1626BE02FB52}" type="datetimeFigureOut">
              <a:rPr lang="ru-RU" smtClean="0"/>
              <a:t>19.02.2024</a:t>
            </a:fld>
            <a:endParaRPr lang="ru-RU"/>
          </a:p>
        </p:txBody>
      </p:sp>
      <p:sp>
        <p:nvSpPr>
          <p:cNvPr id="6" name="Нижний колонтитул 5">
            <a:extLst>
              <a:ext uri="{FF2B5EF4-FFF2-40B4-BE49-F238E27FC236}">
                <a16:creationId xmlns:a16="http://schemas.microsoft.com/office/drawing/2014/main" id="{EBD990B3-84F4-428A-859B-A363C830424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05B95FF-78DB-48C2-84B4-9D6846EEAF7E}"/>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78786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413616-8036-404C-99E4-A7F5E3C6D07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BDBFCAA-6646-4519-B492-A5E3A01C2D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00180CF1-AD70-4FA1-B7BD-300728B13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2BD365A-5755-4A0F-8FC5-15CC6F550E44}"/>
              </a:ext>
            </a:extLst>
          </p:cNvPr>
          <p:cNvSpPr>
            <a:spLocks noGrp="1"/>
          </p:cNvSpPr>
          <p:nvPr>
            <p:ph type="dt" sz="half" idx="10"/>
          </p:nvPr>
        </p:nvSpPr>
        <p:spPr/>
        <p:txBody>
          <a:bodyPr/>
          <a:lstStyle/>
          <a:p>
            <a:fld id="{66D94769-279B-4F56-A258-1626BE02FB52}" type="datetimeFigureOut">
              <a:rPr lang="ru-RU" smtClean="0"/>
              <a:t>19.02.2024</a:t>
            </a:fld>
            <a:endParaRPr lang="ru-RU"/>
          </a:p>
        </p:txBody>
      </p:sp>
      <p:sp>
        <p:nvSpPr>
          <p:cNvPr id="6" name="Нижний колонтитул 5">
            <a:extLst>
              <a:ext uri="{FF2B5EF4-FFF2-40B4-BE49-F238E27FC236}">
                <a16:creationId xmlns:a16="http://schemas.microsoft.com/office/drawing/2014/main" id="{73B1F810-688C-410C-BC24-830B0AF24E4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99E8378-46FE-4E3D-86FD-D6CFF99F39EE}"/>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236073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E93F78-56C7-4C2D-B624-DB38497A6C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1A1F43B-301B-4506-B5A0-F4A55F8BA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66CCC5C-83CE-4DD8-A169-2A25E31A4A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D94769-279B-4F56-A258-1626BE02FB52}" type="datetimeFigureOut">
              <a:rPr lang="ru-RU" smtClean="0"/>
              <a:t>19.02.2024</a:t>
            </a:fld>
            <a:endParaRPr lang="ru-RU"/>
          </a:p>
        </p:txBody>
      </p:sp>
      <p:sp>
        <p:nvSpPr>
          <p:cNvPr id="5" name="Нижний колонтитул 4">
            <a:extLst>
              <a:ext uri="{FF2B5EF4-FFF2-40B4-BE49-F238E27FC236}">
                <a16:creationId xmlns:a16="http://schemas.microsoft.com/office/drawing/2014/main" id="{0B04AAAF-C51E-4D0C-98B2-E7205DA7E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2D4A6EDF-DFAA-44B5-A1A4-ED3ED32833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633737-219D-4D55-A424-2E8D79DD27B6}" type="slidenum">
              <a:rPr lang="ru-RU" smtClean="0"/>
              <a:t>‹№›</a:t>
            </a:fld>
            <a:endParaRPr lang="ru-RU"/>
          </a:p>
        </p:txBody>
      </p:sp>
    </p:spTree>
    <p:extLst>
      <p:ext uri="{BB962C8B-B14F-4D97-AF65-F5344CB8AC3E}">
        <p14:creationId xmlns:p14="http://schemas.microsoft.com/office/powerpoint/2010/main" val="1844272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357E4A-D881-4CCA-AA6B-FD06D32CA5F8}"/>
              </a:ext>
            </a:extLst>
          </p:cNvPr>
          <p:cNvSpPr>
            <a:spLocks noGrp="1"/>
          </p:cNvSpPr>
          <p:nvPr>
            <p:ph type="ctrTitle"/>
          </p:nvPr>
        </p:nvSpPr>
        <p:spPr>
          <a:xfrm>
            <a:off x="0" y="1122362"/>
            <a:ext cx="12192000" cy="2619058"/>
          </a:xfrm>
        </p:spPr>
        <p:txBody>
          <a:bodyPr>
            <a:normAutofit/>
          </a:bodyPr>
          <a:lstStyle/>
          <a:p>
            <a:r>
              <a:rPr lang="ru-RU" b="1" dirty="0"/>
              <a:t>Все про </a:t>
            </a:r>
            <a:r>
              <a:rPr lang="uk-UA" b="1" dirty="0"/>
              <a:t>функції</a:t>
            </a:r>
          </a:p>
        </p:txBody>
      </p:sp>
      <p:sp>
        <p:nvSpPr>
          <p:cNvPr id="3" name="Подзаголовок 2">
            <a:extLst>
              <a:ext uri="{FF2B5EF4-FFF2-40B4-BE49-F238E27FC236}">
                <a16:creationId xmlns:a16="http://schemas.microsoft.com/office/drawing/2014/main" id="{C987C11C-4A3E-4539-A6E1-9F6DC07AA5BA}"/>
              </a:ext>
            </a:extLst>
          </p:cNvPr>
          <p:cNvSpPr>
            <a:spLocks noGrp="1"/>
          </p:cNvSpPr>
          <p:nvPr>
            <p:ph type="subTitle" idx="1"/>
          </p:nvPr>
        </p:nvSpPr>
        <p:spPr>
          <a:xfrm>
            <a:off x="1" y="3741420"/>
            <a:ext cx="12192000" cy="1655762"/>
          </a:xfrm>
        </p:spPr>
        <p:txBody>
          <a:bodyPr>
            <a:normAutofit lnSpcReduction="10000"/>
          </a:bodyPr>
          <a:lstStyle/>
          <a:p>
            <a:pPr>
              <a:lnSpc>
                <a:spcPct val="150000"/>
              </a:lnSpc>
            </a:pPr>
            <a:r>
              <a:rPr lang="uk-UA" dirty="0"/>
              <a:t>Про функції, прототипи, параметри, аргументи, області видимості, параметри за замовчуванням та статичні змінні. Про </a:t>
            </a:r>
            <a:r>
              <a:rPr lang="ru-RU" dirty="0" err="1"/>
              <a:t>перевантаження</a:t>
            </a:r>
            <a:r>
              <a:rPr lang="ru-RU" dirty="0"/>
              <a:t> </a:t>
            </a:r>
            <a:r>
              <a:rPr lang="ru-RU" dirty="0" err="1"/>
              <a:t>функцій</a:t>
            </a:r>
            <a:r>
              <a:rPr lang="ru-RU" dirty="0"/>
              <a:t> та </a:t>
            </a:r>
            <a:r>
              <a:rPr lang="ru-RU" dirty="0" err="1"/>
              <a:t>шаблони</a:t>
            </a:r>
            <a:r>
              <a:rPr lang="ru-RU" dirty="0"/>
              <a:t> </a:t>
            </a:r>
            <a:r>
              <a:rPr lang="ru-RU" dirty="0" err="1"/>
              <a:t>функцій</a:t>
            </a:r>
            <a:endParaRPr lang="ru-RU" dirty="0"/>
          </a:p>
        </p:txBody>
      </p:sp>
      <p:sp>
        <p:nvSpPr>
          <p:cNvPr id="7" name="TextBox 6">
            <a:extLst>
              <a:ext uri="{FF2B5EF4-FFF2-40B4-BE49-F238E27FC236}">
                <a16:creationId xmlns:a16="http://schemas.microsoft.com/office/drawing/2014/main" id="{0EFEDB99-D1C5-4BF5-BE30-A94CA8DE3686}"/>
              </a:ext>
            </a:extLst>
          </p:cNvPr>
          <p:cNvSpPr txBox="1"/>
          <p:nvPr/>
        </p:nvSpPr>
        <p:spPr>
          <a:xfrm>
            <a:off x="8218966" y="5899493"/>
            <a:ext cx="3561908" cy="430887"/>
          </a:xfrm>
          <a:prstGeom prst="rect">
            <a:avLst/>
          </a:prstGeom>
          <a:noFill/>
        </p:spPr>
        <p:txBody>
          <a:bodyPr wrap="square" rtlCol="0" anchor="ctr">
            <a:spAutoFit/>
          </a:bodyPr>
          <a:lstStyle/>
          <a:p>
            <a:r>
              <a:rPr lang="uk-UA" sz="2200" dirty="0"/>
              <a:t>Викладач: Верещагін О.О.</a:t>
            </a:r>
            <a:endParaRPr lang="ru-RU" dirty="0"/>
          </a:p>
        </p:txBody>
      </p:sp>
    </p:spTree>
    <p:extLst>
      <p:ext uri="{BB962C8B-B14F-4D97-AF65-F5344CB8AC3E}">
        <p14:creationId xmlns:p14="http://schemas.microsoft.com/office/powerpoint/2010/main" val="761821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Функція</a:t>
            </a:r>
            <a:r>
              <a:rPr lang="ru-RU" sz="3200" b="1" dirty="0"/>
              <a:t>, яка не </a:t>
            </a:r>
            <a:r>
              <a:rPr lang="ru-RU" sz="3200" b="1" dirty="0" err="1"/>
              <a:t>приймає</a:t>
            </a:r>
            <a:r>
              <a:rPr lang="ru-RU" sz="3200" b="1" dirty="0"/>
              <a:t> </a:t>
            </a:r>
            <a:r>
              <a:rPr lang="ru-RU" sz="3200" b="1" dirty="0" err="1"/>
              <a:t>жодних</a:t>
            </a:r>
            <a:r>
              <a:rPr lang="ru-RU" sz="3200" b="1" dirty="0"/>
              <a:t> </a:t>
            </a:r>
            <a:r>
              <a:rPr lang="ru-RU" sz="3200" b="1" dirty="0" err="1"/>
              <a:t>параметрів</a:t>
            </a:r>
            <a:r>
              <a:rPr lang="ru-RU" sz="3200" b="1" dirty="0"/>
              <a:t> </a:t>
            </a:r>
            <a:br>
              <a:rPr lang="ru-RU" sz="3200" b="1" dirty="0"/>
            </a:br>
            <a:r>
              <a:rPr lang="ru-RU" sz="3200" b="1" dirty="0"/>
              <a:t>і не </a:t>
            </a:r>
            <a:r>
              <a:rPr lang="ru-RU" sz="3200" b="1" dirty="0" err="1"/>
              <a:t>повертає</a:t>
            </a:r>
            <a:r>
              <a:rPr lang="ru-RU" sz="3200" b="1" dirty="0"/>
              <a:t> </a:t>
            </a:r>
            <a:r>
              <a:rPr lang="ru-RU" sz="3200" b="1" dirty="0" err="1"/>
              <a:t>жодного</a:t>
            </a:r>
            <a:r>
              <a:rPr lang="ru-RU" sz="3200" b="1" dirty="0"/>
              <a:t> </a:t>
            </a:r>
            <a:r>
              <a:rPr lang="ru-RU" sz="3200" b="1" dirty="0" err="1"/>
              <a:t>значення</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2127D28E-4DE3-48D6-9B4E-A13FFCE71D48}"/>
              </a:ext>
            </a:extLst>
          </p:cNvPr>
          <p:cNvPicPr>
            <a:picLocks noChangeAspect="1"/>
          </p:cNvPicPr>
          <p:nvPr/>
        </p:nvPicPr>
        <p:blipFill>
          <a:blip r:embed="rId2"/>
          <a:stretch>
            <a:fillRect/>
          </a:stretch>
        </p:blipFill>
        <p:spPr>
          <a:xfrm>
            <a:off x="3597965" y="1030728"/>
            <a:ext cx="4996068" cy="5654233"/>
          </a:xfrm>
          <a:prstGeom prst="rect">
            <a:avLst/>
          </a:prstGeom>
        </p:spPr>
      </p:pic>
    </p:spTree>
    <p:extLst>
      <p:ext uri="{BB962C8B-B14F-4D97-AF65-F5344CB8AC3E}">
        <p14:creationId xmlns:p14="http://schemas.microsoft.com/office/powerpoint/2010/main" val="1885085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Приклад рекурсії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D40611CB-609C-4DC3-B29C-C78ABFA5D15F}"/>
              </a:ext>
            </a:extLst>
          </p:cNvPr>
          <p:cNvPicPr>
            <a:picLocks noChangeAspect="1"/>
          </p:cNvPicPr>
          <p:nvPr/>
        </p:nvPicPr>
        <p:blipFill>
          <a:blip r:embed="rId2"/>
          <a:stretch>
            <a:fillRect/>
          </a:stretch>
        </p:blipFill>
        <p:spPr>
          <a:xfrm>
            <a:off x="2705291" y="724604"/>
            <a:ext cx="6781417" cy="6133395"/>
          </a:xfrm>
          <a:prstGeom prst="rect">
            <a:avLst/>
          </a:prstGeom>
        </p:spPr>
      </p:pic>
    </p:spTree>
    <p:extLst>
      <p:ext uri="{BB962C8B-B14F-4D97-AF65-F5344CB8AC3E}">
        <p14:creationId xmlns:p14="http://schemas.microsoft.com/office/powerpoint/2010/main" val="34931706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Рекурсії чи ітерації?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А </a:t>
            </a:r>
            <a:r>
              <a:rPr lang="ru-RU" sz="1800" dirty="0" err="1"/>
              <a:t>навіщо</a:t>
            </a:r>
            <a:r>
              <a:rPr lang="ru-RU" sz="1800" dirty="0"/>
              <a:t> </a:t>
            </a:r>
            <a:r>
              <a:rPr lang="ru-RU" sz="1800" dirty="0" err="1"/>
              <a:t>потрібна</a:t>
            </a:r>
            <a:r>
              <a:rPr lang="ru-RU" sz="1800" dirty="0"/>
              <a:t> </a:t>
            </a:r>
            <a:r>
              <a:rPr lang="ru-RU" sz="1800" dirty="0" err="1"/>
              <a:t>рекурсія</a:t>
            </a:r>
            <a:r>
              <a:rPr lang="ru-RU" sz="1800" dirty="0"/>
              <a:t>? </a:t>
            </a:r>
            <a:r>
              <a:rPr lang="ru-RU" sz="1800" dirty="0" err="1"/>
              <a:t>Адже</a:t>
            </a:r>
            <a:r>
              <a:rPr lang="ru-RU" sz="1800" dirty="0"/>
              <a:t> </a:t>
            </a:r>
            <a:r>
              <a:rPr lang="ru-RU" sz="1800" dirty="0" err="1"/>
              <a:t>реалізувати</a:t>
            </a:r>
            <a:r>
              <a:rPr lang="ru-RU" sz="1800" dirty="0"/>
              <a:t> </a:t>
            </a:r>
            <a:r>
              <a:rPr lang="ru-RU" sz="1800" dirty="0" err="1"/>
              <a:t>обчислення</a:t>
            </a:r>
            <a:r>
              <a:rPr lang="ru-RU" sz="1800" dirty="0"/>
              <a:t> </a:t>
            </a:r>
            <a:r>
              <a:rPr lang="ru-RU" sz="1800" dirty="0" err="1"/>
              <a:t>факторіала</a:t>
            </a:r>
            <a:r>
              <a:rPr lang="ru-RU" sz="1800" dirty="0"/>
              <a:t> </a:t>
            </a:r>
            <a:r>
              <a:rPr lang="ru-RU" sz="1800" dirty="0" err="1"/>
              <a:t>можна</a:t>
            </a:r>
            <a:r>
              <a:rPr lang="ru-RU" sz="1800" dirty="0"/>
              <a:t> і </a:t>
            </a:r>
            <a:r>
              <a:rPr lang="ru-RU" sz="1800" b="1" dirty="0">
                <a:highlight>
                  <a:srgbClr val="00FF00"/>
                </a:highlight>
              </a:rPr>
              <a:t>за </a:t>
            </a:r>
            <a:r>
              <a:rPr lang="ru-RU" sz="1800" b="1" dirty="0" err="1">
                <a:highlight>
                  <a:srgbClr val="00FF00"/>
                </a:highlight>
              </a:rPr>
              <a:t>допомогою</a:t>
            </a:r>
            <a:r>
              <a:rPr lang="ru-RU" sz="1800" b="1" dirty="0">
                <a:highlight>
                  <a:srgbClr val="00FF00"/>
                </a:highlight>
              </a:rPr>
              <a:t> </a:t>
            </a:r>
            <a:r>
              <a:rPr lang="ru-RU" sz="1800" b="1" dirty="0" err="1">
                <a:highlight>
                  <a:srgbClr val="00FF00"/>
                </a:highlight>
              </a:rPr>
              <a:t>ітерацій</a:t>
            </a:r>
            <a:r>
              <a:rPr lang="ru-RU" sz="1800" dirty="0"/>
              <a:t>, і </a:t>
            </a:r>
            <a:r>
              <a:rPr lang="ru-RU" sz="1800" dirty="0" err="1"/>
              <a:t>це</a:t>
            </a:r>
            <a:r>
              <a:rPr lang="ru-RU" sz="1800" dirty="0"/>
              <a:t> </a:t>
            </a:r>
            <a:r>
              <a:rPr lang="ru-RU" sz="1800" dirty="0" err="1"/>
              <a:t>зовсім</a:t>
            </a:r>
            <a:r>
              <a:rPr lang="ru-RU" sz="1800" dirty="0"/>
              <a:t> нескладно:</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237430A3-5568-4461-A537-178CA6E171D7}"/>
              </a:ext>
            </a:extLst>
          </p:cNvPr>
          <p:cNvPicPr>
            <a:picLocks noChangeAspect="1"/>
          </p:cNvPicPr>
          <p:nvPr/>
        </p:nvPicPr>
        <p:blipFill>
          <a:blip r:embed="rId2"/>
          <a:stretch>
            <a:fillRect/>
          </a:stretch>
        </p:blipFill>
        <p:spPr>
          <a:xfrm>
            <a:off x="3122109" y="1824097"/>
            <a:ext cx="6183937" cy="5033902"/>
          </a:xfrm>
          <a:prstGeom prst="rect">
            <a:avLst/>
          </a:prstGeom>
        </p:spPr>
      </p:pic>
    </p:spTree>
    <p:extLst>
      <p:ext uri="{BB962C8B-B14F-4D97-AF65-F5344CB8AC3E}">
        <p14:creationId xmlns:p14="http://schemas.microsoft.com/office/powerpoint/2010/main" val="16018794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Рекурсії чи ітерації?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Такий</a:t>
            </a:r>
            <a:r>
              <a:rPr lang="ru-RU" sz="1800" dirty="0"/>
              <a:t> алгоритм, напевно, буде </a:t>
            </a:r>
            <a:r>
              <a:rPr lang="ru-RU" sz="1800" dirty="0" err="1"/>
              <a:t>більш</a:t>
            </a:r>
            <a:r>
              <a:rPr lang="ru-RU" sz="1800" dirty="0"/>
              <a:t> </a:t>
            </a:r>
            <a:r>
              <a:rPr lang="ru-RU" sz="1800" dirty="0" err="1"/>
              <a:t>природним</a:t>
            </a:r>
            <a:r>
              <a:rPr lang="ru-RU" sz="1800" dirty="0"/>
              <a:t> для </a:t>
            </a:r>
            <a:r>
              <a:rPr lang="ru-RU" sz="1800" dirty="0" err="1"/>
              <a:t>програмістів</a:t>
            </a:r>
            <a:r>
              <a:rPr lang="ru-RU" sz="1800" dirty="0"/>
              <a:t>. </a:t>
            </a:r>
            <a:r>
              <a:rPr lang="ru-RU" sz="1800" dirty="0" err="1"/>
              <a:t>Насправді</a:t>
            </a:r>
            <a:r>
              <a:rPr lang="ru-RU" sz="1800" dirty="0"/>
              <a:t>, </a:t>
            </a:r>
            <a:r>
              <a:rPr lang="ru-RU" sz="1800" dirty="0" err="1"/>
              <a:t>це</a:t>
            </a:r>
            <a:r>
              <a:rPr lang="ru-RU" sz="1800" dirty="0"/>
              <a:t> не </a:t>
            </a:r>
            <a:r>
              <a:rPr lang="ru-RU" sz="1800" dirty="0" err="1"/>
              <a:t>зовсім</a:t>
            </a:r>
            <a:r>
              <a:rPr lang="ru-RU" sz="1800" dirty="0"/>
              <a:t> так. Теоретично, </a:t>
            </a:r>
            <a:r>
              <a:rPr lang="ru-RU" sz="1800" b="1" dirty="0">
                <a:highlight>
                  <a:srgbClr val="00FF00"/>
                </a:highlight>
              </a:rPr>
              <a:t>будь-</a:t>
            </a:r>
            <a:r>
              <a:rPr lang="ru-RU" sz="1800" b="1" dirty="0" err="1">
                <a:highlight>
                  <a:srgbClr val="00FF00"/>
                </a:highlight>
              </a:rPr>
              <a:t>який</a:t>
            </a:r>
            <a:r>
              <a:rPr lang="ru-RU" sz="1800" b="1" dirty="0">
                <a:highlight>
                  <a:srgbClr val="00FF00"/>
                </a:highlight>
              </a:rPr>
              <a:t> алгоритм, </a:t>
            </a:r>
            <a:r>
              <a:rPr lang="ru-RU" sz="1800" b="1" dirty="0" err="1">
                <a:highlight>
                  <a:srgbClr val="00FF00"/>
                </a:highlight>
              </a:rPr>
              <a:t>який</a:t>
            </a:r>
            <a:r>
              <a:rPr lang="ru-RU" sz="1800" b="1" dirty="0">
                <a:highlight>
                  <a:srgbClr val="00FF00"/>
                </a:highlight>
              </a:rPr>
              <a:t> </a:t>
            </a:r>
            <a:r>
              <a:rPr lang="ru-RU" sz="1800" b="1" dirty="0" err="1">
                <a:highlight>
                  <a:srgbClr val="00FF00"/>
                </a:highlight>
              </a:rPr>
              <a:t>можна</a:t>
            </a:r>
            <a:r>
              <a:rPr lang="ru-RU" sz="1800" b="1" dirty="0">
                <a:highlight>
                  <a:srgbClr val="00FF00"/>
                </a:highlight>
              </a:rPr>
              <a:t> </a:t>
            </a:r>
            <a:r>
              <a:rPr lang="ru-RU" sz="1800" b="1" dirty="0" err="1">
                <a:highlight>
                  <a:srgbClr val="00FF00"/>
                </a:highlight>
              </a:rPr>
              <a:t>реалізувати</a:t>
            </a:r>
            <a:r>
              <a:rPr lang="ru-RU" sz="1800" b="1" dirty="0">
                <a:highlight>
                  <a:srgbClr val="00FF00"/>
                </a:highlight>
              </a:rPr>
              <a:t> рекурсивно, абсолютно </a:t>
            </a:r>
            <a:r>
              <a:rPr lang="ru-RU" sz="1800" b="1" dirty="0" err="1">
                <a:highlight>
                  <a:srgbClr val="00FF00"/>
                </a:highlight>
              </a:rPr>
              <a:t>спокійно</a:t>
            </a:r>
            <a:r>
              <a:rPr lang="ru-RU" sz="1800" b="1" dirty="0">
                <a:highlight>
                  <a:srgbClr val="00FF00"/>
                </a:highlight>
              </a:rPr>
              <a:t> </a:t>
            </a:r>
            <a:r>
              <a:rPr lang="ru-RU" sz="1800" b="1" dirty="0" err="1">
                <a:highlight>
                  <a:srgbClr val="00FF00"/>
                </a:highlight>
              </a:rPr>
              <a:t>реалізується</a:t>
            </a:r>
            <a:r>
              <a:rPr lang="ru-RU" sz="1800" b="1" dirty="0">
                <a:highlight>
                  <a:srgbClr val="00FF00"/>
                </a:highlight>
              </a:rPr>
              <a:t> </a:t>
            </a:r>
            <a:r>
              <a:rPr lang="ru-RU" sz="1800" b="1" dirty="0" err="1">
                <a:highlight>
                  <a:srgbClr val="00FF00"/>
                </a:highlight>
              </a:rPr>
              <a:t>ітеративно</a:t>
            </a:r>
            <a:r>
              <a:rPr lang="ru-RU" sz="1800" dirty="0"/>
              <a:t>. Ми </a:t>
            </a:r>
            <a:r>
              <a:rPr lang="ru-RU" sz="1800" dirty="0" err="1"/>
              <a:t>щойно</a:t>
            </a:r>
            <a:r>
              <a:rPr lang="ru-RU" sz="1800" dirty="0"/>
              <a:t> в </a:t>
            </a:r>
            <a:r>
              <a:rPr lang="ru-RU" sz="1800" dirty="0" err="1"/>
              <a:t>цьому</a:t>
            </a:r>
            <a:r>
              <a:rPr lang="ru-RU" sz="1800" dirty="0"/>
              <a:t> </a:t>
            </a:r>
            <a:r>
              <a:rPr lang="ru-RU" sz="1800" dirty="0" err="1"/>
              <a:t>переконалися</a:t>
            </a:r>
            <a:r>
              <a:rPr lang="ru-RU" sz="1800" dirty="0"/>
              <a:t>.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Однак</a:t>
            </a:r>
            <a:r>
              <a:rPr lang="ru-RU" sz="1800" dirty="0"/>
              <a:t> </a:t>
            </a:r>
            <a:r>
              <a:rPr lang="ru-RU" sz="1800" dirty="0" err="1"/>
              <a:t>це</a:t>
            </a:r>
            <a:r>
              <a:rPr lang="ru-RU" sz="1800" dirty="0"/>
              <a:t> не </a:t>
            </a:r>
            <a:r>
              <a:rPr lang="ru-RU" sz="1800" dirty="0" err="1"/>
              <a:t>зовсім</a:t>
            </a:r>
            <a:r>
              <a:rPr lang="ru-RU" sz="1800" dirty="0"/>
              <a:t> так. </a:t>
            </a:r>
            <a:r>
              <a:rPr lang="ru-RU" sz="1800" b="1" dirty="0" err="1">
                <a:highlight>
                  <a:srgbClr val="00FF00"/>
                </a:highlight>
              </a:rPr>
              <a:t>Рекурсія</a:t>
            </a:r>
            <a:r>
              <a:rPr lang="ru-RU" sz="1800" b="1" dirty="0">
                <a:highlight>
                  <a:srgbClr val="00FF00"/>
                </a:highlight>
              </a:rPr>
              <a:t> </a:t>
            </a:r>
            <a:r>
              <a:rPr lang="ru-RU" sz="1800" b="1" dirty="0" err="1">
                <a:highlight>
                  <a:srgbClr val="00FF00"/>
                </a:highlight>
              </a:rPr>
              <a:t>виконує</a:t>
            </a:r>
            <a:r>
              <a:rPr lang="ru-RU" sz="1800" b="1" dirty="0">
                <a:highlight>
                  <a:srgbClr val="00FF00"/>
                </a:highlight>
              </a:rPr>
              <a:t> </a:t>
            </a:r>
            <a:r>
              <a:rPr lang="ru-RU" sz="1800" b="1" dirty="0" err="1">
                <a:highlight>
                  <a:srgbClr val="00FF00"/>
                </a:highlight>
              </a:rPr>
              <a:t>обчислення</a:t>
            </a:r>
            <a:r>
              <a:rPr lang="ru-RU" sz="1800" b="1" dirty="0">
                <a:highlight>
                  <a:srgbClr val="00FF00"/>
                </a:highlight>
              </a:rPr>
              <a:t> </a:t>
            </a:r>
            <a:r>
              <a:rPr lang="ru-RU" sz="1800" b="1" dirty="0" err="1">
                <a:highlight>
                  <a:srgbClr val="00FF00"/>
                </a:highlight>
              </a:rPr>
              <a:t>набагато</a:t>
            </a:r>
            <a:r>
              <a:rPr lang="ru-RU" sz="1800" b="1" dirty="0">
                <a:highlight>
                  <a:srgbClr val="00FF00"/>
                </a:highlight>
              </a:rPr>
              <a:t> </a:t>
            </a:r>
            <a:r>
              <a:rPr lang="ru-RU" sz="1800" b="1" dirty="0" err="1">
                <a:highlight>
                  <a:srgbClr val="00FF00"/>
                </a:highlight>
              </a:rPr>
              <a:t>повільніше</a:t>
            </a:r>
            <a:r>
              <a:rPr lang="ru-RU" sz="1800" b="1" dirty="0">
                <a:highlight>
                  <a:srgbClr val="00FF00"/>
                </a:highlight>
              </a:rPr>
              <a:t>, </a:t>
            </a:r>
            <a:r>
              <a:rPr lang="ru-RU" sz="1800" b="1" dirty="0" err="1">
                <a:highlight>
                  <a:srgbClr val="00FF00"/>
                </a:highlight>
              </a:rPr>
              <a:t>ніж</a:t>
            </a:r>
            <a:r>
              <a:rPr lang="ru-RU" sz="1800" b="1" dirty="0">
                <a:highlight>
                  <a:srgbClr val="00FF00"/>
                </a:highlight>
              </a:rPr>
              <a:t> </a:t>
            </a:r>
            <a:r>
              <a:rPr lang="ru-RU" sz="1800" b="1" dirty="0" err="1">
                <a:highlight>
                  <a:srgbClr val="00FF00"/>
                </a:highlight>
              </a:rPr>
              <a:t>ітерація</a:t>
            </a:r>
            <a:r>
              <a:rPr lang="ru-RU" sz="1800" dirty="0"/>
              <a:t>. </a:t>
            </a:r>
            <a:r>
              <a:rPr lang="ru-RU" sz="1800" dirty="0" err="1"/>
              <a:t>Крім</a:t>
            </a:r>
            <a:r>
              <a:rPr lang="ru-RU" sz="1800" dirty="0"/>
              <a:t> того, </a:t>
            </a:r>
            <a:r>
              <a:rPr lang="ru-RU" sz="1800" b="1" dirty="0" err="1">
                <a:highlight>
                  <a:srgbClr val="00FF00"/>
                </a:highlight>
              </a:rPr>
              <a:t>рекурсія</a:t>
            </a:r>
            <a:r>
              <a:rPr lang="ru-RU" sz="1800" b="1" dirty="0">
                <a:highlight>
                  <a:srgbClr val="00FF00"/>
                </a:highlight>
              </a:rPr>
              <a:t> </a:t>
            </a:r>
            <a:r>
              <a:rPr lang="ru-RU" sz="1800" b="1" dirty="0" err="1">
                <a:highlight>
                  <a:srgbClr val="00FF00"/>
                </a:highlight>
              </a:rPr>
              <a:t>споживає</a:t>
            </a:r>
            <a:r>
              <a:rPr lang="ru-RU" sz="1800" b="1" dirty="0">
                <a:highlight>
                  <a:srgbClr val="00FF00"/>
                </a:highlight>
              </a:rPr>
              <a:t> </a:t>
            </a:r>
            <a:r>
              <a:rPr lang="ru-RU" sz="1800" b="1" dirty="0" err="1">
                <a:highlight>
                  <a:srgbClr val="00FF00"/>
                </a:highlight>
              </a:rPr>
              <a:t>набагато</a:t>
            </a:r>
            <a:r>
              <a:rPr lang="ru-RU" sz="1800" b="1" dirty="0">
                <a:highlight>
                  <a:srgbClr val="00FF00"/>
                </a:highlight>
              </a:rPr>
              <a:t> </a:t>
            </a:r>
            <a:r>
              <a:rPr lang="ru-RU" sz="1800" b="1" dirty="0" err="1">
                <a:highlight>
                  <a:srgbClr val="00FF00"/>
                </a:highlight>
              </a:rPr>
              <a:t>більше</a:t>
            </a:r>
            <a:r>
              <a:rPr lang="ru-RU" sz="1800" b="1" dirty="0">
                <a:highlight>
                  <a:srgbClr val="00FF00"/>
                </a:highlight>
              </a:rPr>
              <a:t> </a:t>
            </a:r>
            <a:r>
              <a:rPr lang="ru-RU" sz="1800" b="1" dirty="0" err="1">
                <a:highlight>
                  <a:srgbClr val="00FF00"/>
                </a:highlight>
              </a:rPr>
              <a:t>оперативної</a:t>
            </a:r>
            <a:r>
              <a:rPr lang="ru-RU" sz="1800" b="1" dirty="0">
                <a:highlight>
                  <a:srgbClr val="00FF00"/>
                </a:highlight>
              </a:rPr>
              <a:t> </a:t>
            </a:r>
            <a:r>
              <a:rPr lang="ru-RU" sz="1800" b="1" dirty="0" err="1">
                <a:highlight>
                  <a:srgbClr val="00FF00"/>
                </a:highlight>
              </a:rPr>
              <a:t>пам'яті</a:t>
            </a:r>
            <a:r>
              <a:rPr lang="ru-RU" sz="1800" b="1" dirty="0">
                <a:highlight>
                  <a:srgbClr val="00FF00"/>
                </a:highlight>
              </a:rPr>
              <a:t> в момент </a:t>
            </a:r>
            <a:r>
              <a:rPr lang="ru-RU" sz="1800" b="1" dirty="0" err="1">
                <a:highlight>
                  <a:srgbClr val="00FF00"/>
                </a:highlight>
              </a:rPr>
              <a:t>своєї</a:t>
            </a:r>
            <a:r>
              <a:rPr lang="ru-RU" sz="1800" b="1" dirty="0">
                <a:highlight>
                  <a:srgbClr val="00FF00"/>
                </a:highlight>
              </a:rPr>
              <a:t> </a:t>
            </a:r>
            <a:r>
              <a:rPr lang="ru-RU" sz="1800" b="1" dirty="0" err="1">
                <a:highlight>
                  <a:srgbClr val="00FF00"/>
                </a:highlight>
              </a:rPr>
              <a:t>роботи</a:t>
            </a:r>
            <a:r>
              <a:rPr lang="ru-RU" sz="1800" dirty="0"/>
              <a:t>. </a:t>
            </a:r>
            <a:r>
              <a:rPr lang="ru-RU" sz="1800" dirty="0" err="1"/>
              <a:t>Чи</a:t>
            </a:r>
            <a:r>
              <a:rPr lang="ru-RU" sz="1800" dirty="0"/>
              <a:t> </a:t>
            </a:r>
            <a:r>
              <a:rPr lang="ru-RU" sz="1800" dirty="0" err="1"/>
              <a:t>означає</a:t>
            </a:r>
            <a:r>
              <a:rPr lang="ru-RU" sz="1800" dirty="0"/>
              <a:t> </a:t>
            </a:r>
            <a:r>
              <a:rPr lang="ru-RU" sz="1800" dirty="0" err="1"/>
              <a:t>це</a:t>
            </a:r>
            <a:r>
              <a:rPr lang="ru-RU" sz="1800" dirty="0"/>
              <a:t>, </a:t>
            </a:r>
            <a:r>
              <a:rPr lang="ru-RU" sz="1800" dirty="0" err="1"/>
              <a:t>що</a:t>
            </a:r>
            <a:r>
              <a:rPr lang="ru-RU" sz="1800" dirty="0"/>
              <a:t> </a:t>
            </a:r>
            <a:r>
              <a:rPr lang="ru-RU" sz="1800" dirty="0" err="1"/>
              <a:t>рекурсія</a:t>
            </a:r>
            <a:r>
              <a:rPr lang="ru-RU" sz="1800" dirty="0"/>
              <a:t> </a:t>
            </a:r>
            <a:r>
              <a:rPr lang="ru-RU" sz="1800" dirty="0" err="1"/>
              <a:t>марна</a:t>
            </a:r>
            <a:r>
              <a:rPr lang="ru-RU" sz="1800" dirty="0"/>
              <a:t>? У </a:t>
            </a:r>
            <a:r>
              <a:rPr lang="ru-RU" sz="1800" dirty="0" err="1"/>
              <a:t>жодному</a:t>
            </a:r>
            <a:r>
              <a:rPr lang="ru-RU" sz="1800" dirty="0"/>
              <a:t> </a:t>
            </a:r>
            <a:r>
              <a:rPr lang="ru-RU" sz="1800" dirty="0" err="1"/>
              <a:t>разі</a:t>
            </a:r>
            <a:r>
              <a:rPr lang="ru-RU" sz="1800" dirty="0"/>
              <a:t>!!! Є </a:t>
            </a:r>
            <a:r>
              <a:rPr lang="ru-RU" sz="1800" dirty="0" err="1"/>
              <a:t>ціла</a:t>
            </a:r>
            <a:r>
              <a:rPr lang="ru-RU" sz="1800" dirty="0"/>
              <a:t> низка </a:t>
            </a:r>
            <a:r>
              <a:rPr lang="ru-RU" sz="1800" dirty="0" err="1"/>
              <a:t>завдань</a:t>
            </a:r>
            <a:r>
              <a:rPr lang="ru-RU" sz="1800" dirty="0"/>
              <a:t>, для </a:t>
            </a:r>
            <a:r>
              <a:rPr lang="ru-RU" sz="1800" dirty="0" err="1"/>
              <a:t>яких</a:t>
            </a:r>
            <a:r>
              <a:rPr lang="ru-RU" sz="1800" dirty="0"/>
              <a:t> </a:t>
            </a:r>
            <a:r>
              <a:rPr lang="ru-RU" sz="1800" b="1" dirty="0" err="1">
                <a:highlight>
                  <a:srgbClr val="00FFFF"/>
                </a:highlight>
              </a:rPr>
              <a:t>рекурсивне</a:t>
            </a:r>
            <a:r>
              <a:rPr lang="ru-RU" sz="1800" b="1" dirty="0">
                <a:highlight>
                  <a:srgbClr val="00FFFF"/>
                </a:highlight>
              </a:rPr>
              <a:t> </a:t>
            </a:r>
            <a:r>
              <a:rPr lang="ru-RU" sz="1800" b="1" dirty="0" err="1">
                <a:highlight>
                  <a:srgbClr val="00FFFF"/>
                </a:highlight>
              </a:rPr>
              <a:t>рішення</a:t>
            </a:r>
            <a:r>
              <a:rPr lang="ru-RU" sz="1800" b="1" dirty="0">
                <a:highlight>
                  <a:srgbClr val="00FFFF"/>
                </a:highlight>
              </a:rPr>
              <a:t> є тонким і </a:t>
            </a:r>
            <a:r>
              <a:rPr lang="ru-RU" sz="1800" b="1" dirty="0" err="1">
                <a:highlight>
                  <a:srgbClr val="00FFFF"/>
                </a:highlight>
              </a:rPr>
              <a:t>красивим</a:t>
            </a:r>
            <a:r>
              <a:rPr lang="ru-RU" sz="1800" dirty="0"/>
              <a:t>, а </a:t>
            </a:r>
            <a:r>
              <a:rPr lang="ru-RU" sz="1800" dirty="0" err="1"/>
              <a:t>ітеративне</a:t>
            </a:r>
            <a:r>
              <a:rPr lang="ru-RU" sz="1800" dirty="0"/>
              <a:t> — </a:t>
            </a:r>
            <a:r>
              <a:rPr lang="ru-RU" sz="1800" dirty="0" err="1"/>
              <a:t>складним</a:t>
            </a:r>
            <a:r>
              <a:rPr lang="ru-RU" sz="1800" dirty="0"/>
              <a:t>, </a:t>
            </a:r>
            <a:r>
              <a:rPr lang="ru-RU" sz="1800" dirty="0" err="1"/>
              <a:t>громіздким</a:t>
            </a:r>
            <a:r>
              <a:rPr lang="ru-RU" sz="1800" dirty="0"/>
              <a:t> і </a:t>
            </a:r>
            <a:r>
              <a:rPr lang="ru-RU" sz="1800" dirty="0" err="1"/>
              <a:t>неприродним</a:t>
            </a:r>
            <a:r>
              <a:rPr lang="ru-RU" sz="1800" dirty="0"/>
              <a:t>. Ваше </a:t>
            </a:r>
            <a:r>
              <a:rPr lang="ru-RU" sz="1800" dirty="0" err="1"/>
              <a:t>завдання</a:t>
            </a:r>
            <a:r>
              <a:rPr lang="ru-RU" sz="1800" dirty="0"/>
              <a:t> в </a:t>
            </a:r>
            <a:r>
              <a:rPr lang="ru-RU" sz="1800" dirty="0" err="1"/>
              <a:t>цьому</a:t>
            </a:r>
            <a:r>
              <a:rPr lang="ru-RU" sz="1800" dirty="0"/>
              <a:t> </a:t>
            </a:r>
            <a:r>
              <a:rPr lang="ru-RU" sz="1800" dirty="0" err="1"/>
              <a:t>випадку</a:t>
            </a:r>
            <a:r>
              <a:rPr lang="ru-RU" sz="1800" dirty="0"/>
              <a:t> — </a:t>
            </a:r>
            <a:r>
              <a:rPr lang="ru-RU" sz="1800" dirty="0" err="1"/>
              <a:t>навчитися</a:t>
            </a:r>
            <a:r>
              <a:rPr lang="ru-RU" sz="1800" dirty="0"/>
              <a:t> не </a:t>
            </a:r>
            <a:r>
              <a:rPr lang="ru-RU" sz="1800" dirty="0" err="1"/>
              <a:t>тільки</a:t>
            </a:r>
            <a:r>
              <a:rPr lang="ru-RU" sz="1800" dirty="0"/>
              <a:t> </a:t>
            </a:r>
            <a:r>
              <a:rPr lang="ru-RU" sz="1800" dirty="0" err="1"/>
              <a:t>оперувати</a:t>
            </a:r>
            <a:r>
              <a:rPr lang="ru-RU" sz="1800" dirty="0"/>
              <a:t> </a:t>
            </a:r>
            <a:r>
              <a:rPr lang="ru-RU" sz="1800" dirty="0" err="1"/>
              <a:t>рекурсією</a:t>
            </a:r>
            <a:r>
              <a:rPr lang="ru-RU" sz="1800" dirty="0"/>
              <a:t> та </a:t>
            </a:r>
            <a:r>
              <a:rPr lang="ru-RU" sz="1800" dirty="0" err="1"/>
              <a:t>ітерацією</a:t>
            </a:r>
            <a:r>
              <a:rPr lang="ru-RU" sz="1800" dirty="0"/>
              <a:t>, а й </a:t>
            </a:r>
            <a:r>
              <a:rPr lang="ru-RU" sz="1800" dirty="0" err="1"/>
              <a:t>інтуїтивно</a:t>
            </a:r>
            <a:r>
              <a:rPr lang="ru-RU" sz="1800" dirty="0"/>
              <a:t> </a:t>
            </a:r>
            <a:r>
              <a:rPr lang="ru-RU" sz="1800" dirty="0" err="1"/>
              <a:t>вибирати</a:t>
            </a:r>
            <a:r>
              <a:rPr lang="ru-RU" sz="1800" dirty="0"/>
              <a:t>, </a:t>
            </a:r>
            <a:r>
              <a:rPr lang="ru-RU" sz="1800" dirty="0" err="1"/>
              <a:t>який</a:t>
            </a:r>
            <a:r>
              <a:rPr lang="ru-RU" sz="1800" dirty="0"/>
              <a:t> </a:t>
            </a:r>
            <a:r>
              <a:rPr lang="ru-RU" sz="1800" dirty="0" err="1"/>
              <a:t>із</a:t>
            </a:r>
            <a:r>
              <a:rPr lang="ru-RU" sz="1800" dirty="0"/>
              <a:t> </a:t>
            </a:r>
            <a:r>
              <a:rPr lang="ru-RU" sz="1800" dirty="0" err="1"/>
              <a:t>підходів</a:t>
            </a:r>
            <a:r>
              <a:rPr lang="ru-RU" sz="1800" dirty="0"/>
              <a:t> </a:t>
            </a:r>
            <a:r>
              <a:rPr lang="ru-RU" sz="1800" dirty="0" err="1"/>
              <a:t>застосовувати</a:t>
            </a:r>
            <a:r>
              <a:rPr lang="ru-RU" sz="1800" dirty="0"/>
              <a:t> в конкретному </a:t>
            </a:r>
            <a:r>
              <a:rPr lang="ru-RU" sz="1800" dirty="0" err="1"/>
              <a:t>випадку</a:t>
            </a:r>
            <a:r>
              <a:rPr lang="ru-RU" sz="1800" dirty="0"/>
              <a:t>. </a:t>
            </a:r>
            <a:r>
              <a:rPr lang="ru-RU" sz="1800" dirty="0" err="1"/>
              <a:t>Від</a:t>
            </a:r>
            <a:r>
              <a:rPr lang="ru-RU" sz="1800" dirty="0"/>
              <a:t> себе </a:t>
            </a:r>
            <a:r>
              <a:rPr lang="ru-RU" sz="1800" dirty="0" err="1"/>
              <a:t>можемо</a:t>
            </a:r>
            <a:r>
              <a:rPr lang="ru-RU" sz="1800" dirty="0"/>
              <a:t> </a:t>
            </a:r>
            <a:r>
              <a:rPr lang="ru-RU" sz="1800" dirty="0" err="1"/>
              <a:t>сказати</a:t>
            </a:r>
            <a:r>
              <a:rPr lang="ru-RU" sz="1800" dirty="0"/>
              <a:t>, </a:t>
            </a:r>
            <a:r>
              <a:rPr lang="ru-RU" sz="1800" dirty="0" err="1"/>
              <a:t>що</a:t>
            </a:r>
            <a:r>
              <a:rPr lang="ru-RU" sz="1800" dirty="0"/>
              <a:t> </a:t>
            </a:r>
            <a:r>
              <a:rPr lang="ru-RU" sz="1800" dirty="0" err="1"/>
              <a:t>найкраще</a:t>
            </a:r>
            <a:r>
              <a:rPr lang="ru-RU" sz="1800" dirty="0"/>
              <a:t> </a:t>
            </a:r>
            <a:r>
              <a:rPr lang="ru-RU" sz="1800" dirty="0" err="1"/>
              <a:t>застосування</a:t>
            </a:r>
            <a:r>
              <a:rPr lang="ru-RU" sz="1800" dirty="0"/>
              <a:t> </a:t>
            </a:r>
            <a:r>
              <a:rPr lang="ru-RU" sz="1800" dirty="0" err="1"/>
              <a:t>рекурсії</a:t>
            </a:r>
            <a:r>
              <a:rPr lang="ru-RU" sz="1800" dirty="0"/>
              <a:t> — </a:t>
            </a:r>
            <a:r>
              <a:rPr lang="ru-RU" sz="1800" dirty="0" err="1"/>
              <a:t>це</a:t>
            </a:r>
            <a:r>
              <a:rPr lang="ru-RU" sz="1800" dirty="0"/>
              <a:t> </a:t>
            </a:r>
            <a:r>
              <a:rPr lang="ru-RU" sz="1800" dirty="0" err="1"/>
              <a:t>вирішення</a:t>
            </a:r>
            <a:r>
              <a:rPr lang="ru-RU" sz="1800" dirty="0"/>
              <a:t> </a:t>
            </a:r>
            <a:r>
              <a:rPr lang="ru-RU" sz="1800" dirty="0" err="1"/>
              <a:t>завдань</a:t>
            </a:r>
            <a:r>
              <a:rPr lang="ru-RU" sz="1800" dirty="0"/>
              <a:t>, для </a:t>
            </a:r>
            <a:r>
              <a:rPr lang="ru-RU" sz="1800" dirty="0" err="1"/>
              <a:t>яких</a:t>
            </a:r>
            <a:r>
              <a:rPr lang="ru-RU" sz="1800" dirty="0"/>
              <a:t> </a:t>
            </a:r>
            <a:r>
              <a:rPr lang="ru-RU" sz="1800" dirty="0" err="1"/>
              <a:t>властива</a:t>
            </a:r>
            <a:r>
              <a:rPr lang="ru-RU" sz="1800" dirty="0"/>
              <a:t> </a:t>
            </a:r>
            <a:r>
              <a:rPr lang="ru-RU" sz="1800" dirty="0" err="1"/>
              <a:t>така</a:t>
            </a:r>
            <a:r>
              <a:rPr lang="ru-RU" sz="1800" dirty="0"/>
              <a:t> риса: </a:t>
            </a:r>
            <a:r>
              <a:rPr lang="ru-RU" sz="1800" dirty="0" err="1"/>
              <a:t>вирішення</a:t>
            </a:r>
            <a:r>
              <a:rPr lang="ru-RU" sz="1800" dirty="0"/>
              <a:t> </a:t>
            </a:r>
            <a:r>
              <a:rPr lang="ru-RU" sz="1800" dirty="0" err="1"/>
              <a:t>завдання</a:t>
            </a:r>
            <a:r>
              <a:rPr lang="ru-RU" sz="1800" dirty="0"/>
              <a:t> </a:t>
            </a:r>
            <a:r>
              <a:rPr lang="ru-RU" sz="1800" dirty="0" err="1"/>
              <a:t>зводиться</a:t>
            </a:r>
            <a:r>
              <a:rPr lang="ru-RU" sz="1800" dirty="0"/>
              <a:t> до </a:t>
            </a:r>
            <a:r>
              <a:rPr lang="ru-RU" sz="1800" dirty="0" err="1"/>
              <a:t>вирішення</a:t>
            </a:r>
            <a:r>
              <a:rPr lang="ru-RU" sz="1800" dirty="0"/>
              <a:t> таких самих </a:t>
            </a:r>
            <a:r>
              <a:rPr lang="ru-RU" sz="1800" dirty="0" err="1"/>
              <a:t>завдань</a:t>
            </a:r>
            <a:r>
              <a:rPr lang="ru-RU" sz="1800" dirty="0"/>
              <a:t>, але </a:t>
            </a:r>
            <a:r>
              <a:rPr lang="ru-RU" sz="1800" dirty="0" err="1"/>
              <a:t>меншої</a:t>
            </a:r>
            <a:r>
              <a:rPr lang="ru-RU" sz="1800" dirty="0"/>
              <a:t> </a:t>
            </a:r>
            <a:r>
              <a:rPr lang="ru-RU" sz="1800" dirty="0" err="1"/>
              <a:t>розмірності</a:t>
            </a:r>
            <a:r>
              <a:rPr lang="ru-RU" sz="1800" dirty="0"/>
              <a:t> і, </a:t>
            </a:r>
            <a:r>
              <a:rPr lang="ru-RU" sz="1800" dirty="0" err="1"/>
              <a:t>отже</a:t>
            </a:r>
            <a:r>
              <a:rPr lang="ru-RU" sz="1800" dirty="0"/>
              <a:t>, </a:t>
            </a:r>
            <a:r>
              <a:rPr lang="ru-RU" sz="1800" dirty="0" err="1"/>
              <a:t>набагато</a:t>
            </a:r>
            <a:r>
              <a:rPr lang="ru-RU" sz="1800" dirty="0"/>
              <a:t> </a:t>
            </a:r>
            <a:r>
              <a:rPr lang="ru-RU" sz="1800" dirty="0" err="1"/>
              <a:t>легше</a:t>
            </a:r>
            <a:r>
              <a:rPr lang="ru-RU" sz="1800" dirty="0"/>
              <a:t> </a:t>
            </a:r>
            <a:r>
              <a:rPr lang="ru-RU" sz="1800" dirty="0" err="1"/>
              <a:t>вирішуваних</a:t>
            </a:r>
            <a:r>
              <a:rPr lang="en-US" sz="1800" dirty="0"/>
              <a:t>.</a:t>
            </a: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6828616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Швидке сортування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Швидке</a:t>
            </a:r>
            <a:r>
              <a:rPr lang="ru-RU" sz="1800" b="1" dirty="0">
                <a:highlight>
                  <a:srgbClr val="00FF00"/>
                </a:highlight>
              </a:rPr>
              <a:t> </a:t>
            </a:r>
            <a:r>
              <a:rPr lang="ru-RU" sz="1800" b="1" dirty="0" err="1">
                <a:highlight>
                  <a:srgbClr val="00FF00"/>
                </a:highlight>
              </a:rPr>
              <a:t>сортування</a:t>
            </a:r>
            <a:r>
              <a:rPr lang="ru-RU" sz="1800" b="1" dirty="0">
                <a:highlight>
                  <a:srgbClr val="00FF00"/>
                </a:highlight>
              </a:rPr>
              <a:t> </a:t>
            </a:r>
            <a:r>
              <a:rPr lang="ru-RU" sz="1800" dirty="0" err="1"/>
              <a:t>було</a:t>
            </a:r>
            <a:r>
              <a:rPr lang="ru-RU" sz="1800" dirty="0"/>
              <a:t> </a:t>
            </a:r>
            <a:r>
              <a:rPr lang="ru-RU" sz="1800" dirty="0" err="1"/>
              <a:t>розроблено</a:t>
            </a:r>
            <a:r>
              <a:rPr lang="ru-RU" sz="1800" dirty="0"/>
              <a:t> </a:t>
            </a:r>
            <a:r>
              <a:rPr lang="ru-RU" sz="1800" dirty="0" err="1"/>
              <a:t>десь</a:t>
            </a:r>
            <a:r>
              <a:rPr lang="ru-RU" sz="1800" dirty="0"/>
              <a:t> 40 </a:t>
            </a:r>
            <a:r>
              <a:rPr lang="ru-RU" sz="1800" dirty="0" err="1"/>
              <a:t>років</a:t>
            </a:r>
            <a:r>
              <a:rPr lang="ru-RU" sz="1800" dirty="0"/>
              <a:t> тому і є </a:t>
            </a:r>
            <a:r>
              <a:rPr lang="ru-RU" sz="1800" dirty="0" err="1"/>
              <a:t>найбільш</a:t>
            </a:r>
            <a:r>
              <a:rPr lang="ru-RU" sz="1800" dirty="0"/>
              <a:t> широко </a:t>
            </a:r>
            <a:r>
              <a:rPr lang="ru-RU" sz="1800" dirty="0" err="1"/>
              <a:t>застосовуваним</a:t>
            </a:r>
            <a:r>
              <a:rPr lang="ru-RU" sz="1800" dirty="0"/>
              <a:t> і, в </a:t>
            </a:r>
            <a:r>
              <a:rPr lang="ru-RU" sz="1800" dirty="0" err="1"/>
              <a:t>принципі</a:t>
            </a:r>
            <a:r>
              <a:rPr lang="ru-RU" sz="1800" dirty="0"/>
              <a:t>, </a:t>
            </a:r>
            <a:r>
              <a:rPr lang="ru-RU" sz="1800" b="1" dirty="0" err="1">
                <a:highlight>
                  <a:srgbClr val="00FF00"/>
                </a:highlight>
              </a:rPr>
              <a:t>найефективнішим</a:t>
            </a:r>
            <a:r>
              <a:rPr lang="ru-RU" sz="1800" b="1" dirty="0">
                <a:highlight>
                  <a:srgbClr val="00FF00"/>
                </a:highlight>
              </a:rPr>
              <a:t> алгоритмом</a:t>
            </a:r>
            <a:r>
              <a:rPr lang="ru-RU" sz="1800" dirty="0"/>
              <a:t>. Метод </a:t>
            </a:r>
            <a:r>
              <a:rPr lang="ru-RU" sz="1800" dirty="0" err="1"/>
              <a:t>зоснований</a:t>
            </a:r>
            <a:r>
              <a:rPr lang="ru-RU" sz="1800" dirty="0"/>
              <a:t> на </a:t>
            </a:r>
            <a:r>
              <a:rPr lang="ru-RU" sz="1800" dirty="0" err="1"/>
              <a:t>поділі</a:t>
            </a:r>
            <a:r>
              <a:rPr lang="ru-RU" sz="1800" dirty="0"/>
              <a:t> </a:t>
            </a:r>
            <a:r>
              <a:rPr lang="ru-RU" sz="1800" dirty="0" err="1"/>
              <a:t>масиву</a:t>
            </a:r>
            <a:r>
              <a:rPr lang="ru-RU" sz="1800" dirty="0"/>
              <a:t> на </a:t>
            </a:r>
            <a:r>
              <a:rPr lang="ru-RU" sz="1800" dirty="0" err="1"/>
              <a:t>частини</a:t>
            </a:r>
            <a:r>
              <a:rPr lang="ru-RU" sz="1800" dirty="0"/>
              <a:t>. </a:t>
            </a:r>
            <a:r>
              <a:rPr lang="ru-RU" sz="1800" dirty="0" err="1"/>
              <a:t>Загальна</a:t>
            </a:r>
            <a:r>
              <a:rPr lang="ru-RU" sz="1800" dirty="0"/>
              <a:t> схема </a:t>
            </a:r>
            <a:r>
              <a:rPr lang="ru-RU" sz="1800" dirty="0" err="1"/>
              <a:t>така</a:t>
            </a:r>
            <a:r>
              <a:rPr lang="ru-RU" sz="1800" dirty="0"/>
              <a:t>:</a:t>
            </a:r>
            <a:endParaRPr lang="en-US" sz="1800" dirty="0"/>
          </a:p>
          <a:p>
            <a:pPr marL="540000" indent="360000">
              <a:lnSpc>
                <a:spcPct val="150000"/>
              </a:lnSpc>
              <a:spcBef>
                <a:spcPts val="0"/>
              </a:spcBef>
              <a:buNone/>
            </a:pPr>
            <a:endParaRPr lang="ru-RU" sz="1800" dirty="0"/>
          </a:p>
          <a:p>
            <a:pPr marL="540000" indent="360000">
              <a:lnSpc>
                <a:spcPct val="150000"/>
              </a:lnSpc>
              <a:spcBef>
                <a:spcPts val="0"/>
              </a:spcBef>
              <a:buNone/>
            </a:pPr>
            <a:r>
              <a:rPr lang="uk-UA" sz="1800" dirty="0"/>
              <a:t>1. З масиву вибирається певний </a:t>
            </a:r>
            <a:r>
              <a:rPr lang="uk-UA" sz="1800" b="1" dirty="0">
                <a:highlight>
                  <a:srgbClr val="00FF00"/>
                </a:highlight>
              </a:rPr>
              <a:t>опорний елемент</a:t>
            </a:r>
            <a:r>
              <a:rPr lang="uk-UA" sz="1800" dirty="0"/>
              <a:t> </a:t>
            </a:r>
            <a:r>
              <a:rPr lang="en-US" sz="1800" dirty="0">
                <a:solidFill>
                  <a:schemeClr val="accent5">
                    <a:lumMod val="75000"/>
                  </a:schemeClr>
                </a:solidFill>
                <a:latin typeface="Consolas" panose="020B0609020204030204" pitchFamily="49" charset="0"/>
              </a:rPr>
              <a:t>a[</a:t>
            </a:r>
            <a:r>
              <a:rPr lang="en-US" sz="1800" dirty="0" err="1">
                <a:solidFill>
                  <a:schemeClr val="accent5">
                    <a:lumMod val="75000"/>
                  </a:schemeClr>
                </a:solidFill>
                <a:latin typeface="Consolas" panose="020B0609020204030204" pitchFamily="49" charset="0"/>
              </a:rPr>
              <a:t>i</a:t>
            </a:r>
            <a:r>
              <a:rPr lang="en-US" sz="1800" dirty="0">
                <a:solidFill>
                  <a:schemeClr val="accent5">
                    <a:lumMod val="75000"/>
                  </a:schemeClr>
                </a:solidFill>
                <a:latin typeface="Consolas" panose="020B0609020204030204" pitchFamily="49" charset="0"/>
              </a:rPr>
              <a:t>]</a:t>
            </a:r>
            <a:r>
              <a:rPr lang="en-US" sz="1800" dirty="0"/>
              <a:t>. </a:t>
            </a:r>
          </a:p>
          <a:p>
            <a:pPr marL="540000" indent="360000">
              <a:lnSpc>
                <a:spcPct val="150000"/>
              </a:lnSpc>
              <a:spcBef>
                <a:spcPts val="0"/>
              </a:spcBef>
              <a:buNone/>
            </a:pPr>
            <a:r>
              <a:rPr lang="en-US" sz="1800" dirty="0"/>
              <a:t>2. </a:t>
            </a:r>
            <a:r>
              <a:rPr lang="uk-UA" sz="1800" dirty="0"/>
              <a:t>Запускається функція поділу масиву, яка переміщує всі ключі, які </a:t>
            </a:r>
            <a:r>
              <a:rPr lang="uk-UA" sz="1800" b="1" dirty="0">
                <a:highlight>
                  <a:srgbClr val="00FF00"/>
                </a:highlight>
              </a:rPr>
              <a:t>є меншими або дорівнюють </a:t>
            </a:r>
            <a:r>
              <a:rPr lang="en-US" sz="1800" dirty="0">
                <a:solidFill>
                  <a:schemeClr val="accent5">
                    <a:lumMod val="75000"/>
                  </a:schemeClr>
                </a:solidFill>
                <a:latin typeface="Consolas" panose="020B0609020204030204" pitchFamily="49" charset="0"/>
              </a:rPr>
              <a:t>a[</a:t>
            </a:r>
            <a:r>
              <a:rPr lang="en-US" sz="1800" dirty="0" err="1">
                <a:solidFill>
                  <a:schemeClr val="accent5">
                    <a:lumMod val="75000"/>
                  </a:schemeClr>
                </a:solidFill>
                <a:latin typeface="Consolas" panose="020B0609020204030204" pitchFamily="49" charset="0"/>
              </a:rPr>
              <a:t>i</a:t>
            </a:r>
            <a:r>
              <a:rPr lang="en-US" sz="1800" dirty="0">
                <a:solidFill>
                  <a:schemeClr val="accent5">
                    <a:lumMod val="75000"/>
                  </a:schemeClr>
                </a:solidFill>
                <a:latin typeface="Consolas" panose="020B0609020204030204" pitchFamily="49" charset="0"/>
              </a:rPr>
              <a:t>]</a:t>
            </a:r>
            <a:r>
              <a:rPr lang="en-US" sz="1800" dirty="0"/>
              <a:t>, </a:t>
            </a:r>
            <a:r>
              <a:rPr lang="uk-UA" sz="1800" b="1" dirty="0">
                <a:highlight>
                  <a:srgbClr val="00FF00"/>
                </a:highlight>
              </a:rPr>
              <a:t>зліва від нього, </a:t>
            </a:r>
            <a:r>
              <a:rPr lang="uk-UA" sz="1800" dirty="0"/>
              <a:t>а всі ключі, які </a:t>
            </a:r>
            <a:r>
              <a:rPr lang="uk-UA" sz="1800" b="1" dirty="0">
                <a:highlight>
                  <a:srgbClr val="00FFFF"/>
                </a:highlight>
              </a:rPr>
              <a:t>є більшими або дорівнюють </a:t>
            </a:r>
            <a:r>
              <a:rPr lang="en-US" sz="1800" dirty="0">
                <a:solidFill>
                  <a:schemeClr val="accent5">
                    <a:lumMod val="75000"/>
                  </a:schemeClr>
                </a:solidFill>
                <a:latin typeface="Consolas" panose="020B0609020204030204" pitchFamily="49" charset="0"/>
              </a:rPr>
              <a:t>a[</a:t>
            </a:r>
            <a:r>
              <a:rPr lang="en-US" sz="1800" dirty="0" err="1">
                <a:solidFill>
                  <a:schemeClr val="accent5">
                    <a:lumMod val="75000"/>
                  </a:schemeClr>
                </a:solidFill>
                <a:latin typeface="Consolas" panose="020B0609020204030204" pitchFamily="49" charset="0"/>
              </a:rPr>
              <a:t>i</a:t>
            </a:r>
            <a:r>
              <a:rPr lang="en-US" sz="1800" dirty="0">
                <a:solidFill>
                  <a:schemeClr val="accent5">
                    <a:lumMod val="75000"/>
                  </a:schemeClr>
                </a:solidFill>
                <a:latin typeface="Consolas" panose="020B0609020204030204" pitchFamily="49" charset="0"/>
              </a:rPr>
              <a:t>]</a:t>
            </a:r>
            <a:r>
              <a:rPr lang="en-US" sz="1800" dirty="0"/>
              <a:t> — </a:t>
            </a:r>
            <a:r>
              <a:rPr lang="uk-UA" sz="1800" b="1" dirty="0">
                <a:highlight>
                  <a:srgbClr val="00FFFF"/>
                </a:highlight>
              </a:rPr>
              <a:t>справа</a:t>
            </a:r>
            <a:r>
              <a:rPr lang="uk-UA" sz="1800" dirty="0"/>
              <a:t>, тепер масив </a:t>
            </a:r>
            <a:r>
              <a:rPr lang="uk-UA" sz="1800" b="1" dirty="0">
                <a:highlight>
                  <a:srgbClr val="FF00FF"/>
                </a:highlight>
              </a:rPr>
              <a:t>складається з двох частин</a:t>
            </a:r>
            <a:r>
              <a:rPr lang="uk-UA" sz="1800" dirty="0"/>
              <a:t>, причому </a:t>
            </a:r>
            <a:r>
              <a:rPr lang="uk-UA" sz="1800" b="1" dirty="0">
                <a:highlight>
                  <a:srgbClr val="FFFF00"/>
                </a:highlight>
              </a:rPr>
              <a:t>елементи лівої менші за елементи правої</a:t>
            </a:r>
            <a:r>
              <a:rPr lang="uk-UA" sz="1800" dirty="0"/>
              <a:t>. </a:t>
            </a:r>
            <a:endParaRPr lang="en-US" sz="1800" dirty="0"/>
          </a:p>
          <a:p>
            <a:pPr marL="540000" indent="360000">
              <a:lnSpc>
                <a:spcPct val="150000"/>
              </a:lnSpc>
              <a:spcBef>
                <a:spcPts val="0"/>
              </a:spcBef>
              <a:buNone/>
            </a:pPr>
            <a:r>
              <a:rPr lang="uk-UA" sz="1800" dirty="0"/>
              <a:t>3. </a:t>
            </a:r>
            <a:r>
              <a:rPr lang="uk-UA" sz="1800" b="1" dirty="0">
                <a:highlight>
                  <a:srgbClr val="FFFF00"/>
                </a:highlight>
              </a:rPr>
              <a:t>Якщо в </a:t>
            </a:r>
            <a:r>
              <a:rPr lang="uk-UA" sz="1800" b="1" dirty="0" err="1">
                <a:highlight>
                  <a:srgbClr val="FFFF00"/>
                </a:highlight>
              </a:rPr>
              <a:t>підмасиві</a:t>
            </a:r>
            <a:r>
              <a:rPr lang="uk-UA" sz="1800" b="1" dirty="0">
                <a:highlight>
                  <a:srgbClr val="FFFF00"/>
                </a:highlight>
              </a:rPr>
              <a:t> більше за два елементи</a:t>
            </a:r>
            <a:r>
              <a:rPr lang="uk-UA" sz="1800" dirty="0"/>
              <a:t>, </a:t>
            </a:r>
            <a:r>
              <a:rPr lang="uk-UA" sz="1800" dirty="0" err="1"/>
              <a:t>рекурсивно</a:t>
            </a:r>
            <a:r>
              <a:rPr lang="uk-UA" sz="1800" dirty="0"/>
              <a:t> запускаємо для них ту ж функцію. </a:t>
            </a:r>
            <a:endParaRPr lang="en-US" sz="1800" dirty="0"/>
          </a:p>
          <a:p>
            <a:pPr marL="540000" indent="360000">
              <a:lnSpc>
                <a:spcPct val="150000"/>
              </a:lnSpc>
              <a:spcBef>
                <a:spcPts val="0"/>
              </a:spcBef>
              <a:buNone/>
            </a:pPr>
            <a:r>
              <a:rPr lang="uk-UA" sz="1800" dirty="0"/>
              <a:t>4. У кінці отримаємо повністю відсортовану послідовність</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31011973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Ділимо масив навпіл</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Вхідні дані: масив </a:t>
            </a:r>
            <a:r>
              <a:rPr lang="en-US" sz="1800" dirty="0">
                <a:solidFill>
                  <a:schemeClr val="accent5">
                    <a:lumMod val="75000"/>
                  </a:schemeClr>
                </a:solidFill>
                <a:latin typeface="Consolas" panose="020B0609020204030204" pitchFamily="49" charset="0"/>
              </a:rPr>
              <a:t>a[0]...a[N]</a:t>
            </a:r>
            <a:r>
              <a:rPr lang="en-US" sz="1800" dirty="0"/>
              <a:t> </a:t>
            </a:r>
            <a:r>
              <a:rPr lang="uk-UA" sz="1800" dirty="0"/>
              <a:t>і елемент </a:t>
            </a:r>
            <a:r>
              <a:rPr lang="en-US" sz="1800" dirty="0">
                <a:solidFill>
                  <a:schemeClr val="accent5">
                    <a:lumMod val="75000"/>
                  </a:schemeClr>
                </a:solidFill>
                <a:latin typeface="Consolas" panose="020B0609020204030204" pitchFamily="49" charset="0"/>
              </a:rPr>
              <a:t>p</a:t>
            </a:r>
            <a:r>
              <a:rPr lang="en-US" sz="1800" dirty="0"/>
              <a:t>, </a:t>
            </a:r>
            <a:r>
              <a:rPr lang="uk-UA" sz="1800" dirty="0"/>
              <a:t>за яким буде здійснюватися поділ.</a:t>
            </a:r>
            <a:endParaRPr lang="en-US" sz="1800" dirty="0"/>
          </a:p>
          <a:p>
            <a:pPr marL="540000" indent="360000">
              <a:lnSpc>
                <a:spcPct val="150000"/>
              </a:lnSpc>
              <a:spcBef>
                <a:spcPts val="0"/>
              </a:spcBef>
              <a:buNone/>
            </a:pPr>
            <a:r>
              <a:rPr lang="ru-RU" sz="1800" dirty="0"/>
              <a:t>1. </a:t>
            </a:r>
            <a:r>
              <a:rPr lang="ru-RU" sz="1800" dirty="0" err="1"/>
              <a:t>Введемо</a:t>
            </a:r>
            <a:r>
              <a:rPr lang="ru-RU" sz="1800" dirty="0"/>
              <a:t> два </a:t>
            </a:r>
            <a:r>
              <a:rPr lang="ru-RU" sz="1800" dirty="0" err="1"/>
              <a:t>покажчики</a:t>
            </a:r>
            <a:r>
              <a:rPr lang="ru-RU" sz="1800" dirty="0"/>
              <a:t>: </a:t>
            </a:r>
            <a:r>
              <a:rPr lang="ru-RU" sz="1800" dirty="0">
                <a:solidFill>
                  <a:schemeClr val="accent5">
                    <a:lumMod val="75000"/>
                  </a:schemeClr>
                </a:solidFill>
                <a:latin typeface="Consolas" panose="020B0609020204030204" pitchFamily="49" charset="0"/>
              </a:rPr>
              <a:t>i</a:t>
            </a:r>
            <a:r>
              <a:rPr lang="ru-RU" sz="1800" dirty="0"/>
              <a:t> і </a:t>
            </a:r>
            <a:r>
              <a:rPr lang="ru-RU" sz="1800" dirty="0">
                <a:solidFill>
                  <a:schemeClr val="accent5">
                    <a:lumMod val="75000"/>
                  </a:schemeClr>
                </a:solidFill>
                <a:latin typeface="Consolas" panose="020B0609020204030204" pitchFamily="49" charset="0"/>
              </a:rPr>
              <a:t>j</a:t>
            </a:r>
            <a:r>
              <a:rPr lang="ru-RU" sz="1800" dirty="0"/>
              <a:t>. </a:t>
            </a:r>
            <a:r>
              <a:rPr lang="ru-RU" sz="1800" b="1" dirty="0">
                <a:highlight>
                  <a:srgbClr val="FFFF00"/>
                </a:highlight>
              </a:rPr>
              <a:t>На початку </a:t>
            </a:r>
            <a:r>
              <a:rPr lang="ru-RU" sz="1800" dirty="0"/>
              <a:t>алгоритму вони </a:t>
            </a:r>
            <a:r>
              <a:rPr lang="ru-RU" sz="1800" b="1" dirty="0" err="1">
                <a:highlight>
                  <a:srgbClr val="FFFF00"/>
                </a:highlight>
              </a:rPr>
              <a:t>вказують</a:t>
            </a:r>
            <a:r>
              <a:rPr lang="ru-RU" sz="1800" dirty="0"/>
              <a:t>, </a:t>
            </a:r>
            <a:r>
              <a:rPr lang="ru-RU" sz="1800" dirty="0" err="1"/>
              <a:t>відповідно</a:t>
            </a:r>
            <a:r>
              <a:rPr lang="ru-RU" sz="1800" dirty="0"/>
              <a:t>, </a:t>
            </a:r>
            <a:r>
              <a:rPr lang="ru-RU" sz="1800" b="1" dirty="0">
                <a:highlight>
                  <a:srgbClr val="FFFF00"/>
                </a:highlight>
              </a:rPr>
              <a:t>на </a:t>
            </a:r>
            <a:r>
              <a:rPr lang="ru-RU" sz="1800" b="1" dirty="0" err="1">
                <a:highlight>
                  <a:srgbClr val="FFFF00"/>
                </a:highlight>
              </a:rPr>
              <a:t>лівий</a:t>
            </a:r>
            <a:r>
              <a:rPr lang="ru-RU" sz="1800" b="1" dirty="0">
                <a:highlight>
                  <a:srgbClr val="FFFF00"/>
                </a:highlight>
              </a:rPr>
              <a:t> і </a:t>
            </a:r>
            <a:r>
              <a:rPr lang="ru-RU" sz="1800" b="1" dirty="0" err="1">
                <a:highlight>
                  <a:srgbClr val="FFFF00"/>
                </a:highlight>
              </a:rPr>
              <a:t>правий</a:t>
            </a:r>
            <a:r>
              <a:rPr lang="ru-RU" sz="1800" b="1" dirty="0">
                <a:highlight>
                  <a:srgbClr val="FFFF00"/>
                </a:highlight>
              </a:rPr>
              <a:t> </a:t>
            </a:r>
            <a:r>
              <a:rPr lang="ru-RU" sz="1800" b="1" dirty="0" err="1">
                <a:highlight>
                  <a:srgbClr val="FFFF00"/>
                </a:highlight>
              </a:rPr>
              <a:t>кінець</a:t>
            </a:r>
            <a:r>
              <a:rPr lang="ru-RU" sz="1800" b="1" dirty="0">
                <a:highlight>
                  <a:srgbClr val="FFFF00"/>
                </a:highlight>
              </a:rPr>
              <a:t> </a:t>
            </a:r>
            <a:r>
              <a:rPr lang="ru-RU" sz="1800" b="1" dirty="0" err="1">
                <a:highlight>
                  <a:srgbClr val="FFFF00"/>
                </a:highlight>
              </a:rPr>
              <a:t>послідовності</a:t>
            </a:r>
            <a:r>
              <a:rPr lang="ru-RU" sz="1800" dirty="0"/>
              <a:t>. </a:t>
            </a:r>
            <a:endParaRPr lang="en-US" sz="1800" dirty="0"/>
          </a:p>
          <a:p>
            <a:pPr marL="540000" indent="360000">
              <a:lnSpc>
                <a:spcPct val="150000"/>
              </a:lnSpc>
              <a:spcBef>
                <a:spcPts val="0"/>
              </a:spcBef>
              <a:buNone/>
            </a:pPr>
            <a:r>
              <a:rPr lang="ru-RU" sz="1800" dirty="0"/>
              <a:t>2. </a:t>
            </a:r>
            <a:r>
              <a:rPr lang="ru-RU" sz="1800" dirty="0" err="1"/>
              <a:t>Будемо</a:t>
            </a:r>
            <a:r>
              <a:rPr lang="ru-RU" sz="1800" dirty="0"/>
              <a:t> </a:t>
            </a:r>
            <a:r>
              <a:rPr lang="ru-RU" sz="1800" dirty="0" err="1"/>
              <a:t>рухати</a:t>
            </a:r>
            <a:r>
              <a:rPr lang="ru-RU" sz="1800" dirty="0"/>
              <a:t> </a:t>
            </a:r>
            <a:r>
              <a:rPr lang="ru-RU" sz="1800" dirty="0" err="1"/>
              <a:t>покажчик</a:t>
            </a:r>
            <a:r>
              <a:rPr lang="ru-RU" sz="1800" dirty="0"/>
              <a:t> </a:t>
            </a:r>
            <a:r>
              <a:rPr lang="ru-RU" sz="1800" dirty="0">
                <a:solidFill>
                  <a:schemeClr val="accent5">
                    <a:lumMod val="75000"/>
                  </a:schemeClr>
                </a:solidFill>
                <a:latin typeface="Consolas" panose="020B0609020204030204" pitchFamily="49" charset="0"/>
              </a:rPr>
              <a:t>i</a:t>
            </a:r>
            <a:r>
              <a:rPr lang="ru-RU" sz="1800" dirty="0"/>
              <a:t> з кроком в </a:t>
            </a:r>
            <a:r>
              <a:rPr lang="ru-RU" sz="1800" dirty="0">
                <a:solidFill>
                  <a:schemeClr val="accent5">
                    <a:lumMod val="75000"/>
                  </a:schemeClr>
                </a:solidFill>
                <a:latin typeface="Consolas" panose="020B0609020204030204" pitchFamily="49" charset="0"/>
              </a:rPr>
              <a:t>1</a:t>
            </a:r>
            <a:r>
              <a:rPr lang="ru-RU" sz="1800" dirty="0"/>
              <a:t> </a:t>
            </a:r>
            <a:r>
              <a:rPr lang="ru-RU" sz="1800" dirty="0" err="1"/>
              <a:t>елемент</a:t>
            </a:r>
            <a:r>
              <a:rPr lang="ru-RU" sz="1800" dirty="0"/>
              <a:t> за </a:t>
            </a:r>
            <a:r>
              <a:rPr lang="ru-RU" sz="1800" dirty="0" err="1"/>
              <a:t>напрямком</a:t>
            </a:r>
            <a:r>
              <a:rPr lang="ru-RU" sz="1800" dirty="0"/>
              <a:t> до </a:t>
            </a:r>
            <a:r>
              <a:rPr lang="ru-RU" sz="1800" dirty="0" err="1"/>
              <a:t>кінця</a:t>
            </a:r>
            <a:r>
              <a:rPr lang="ru-RU" sz="1800" dirty="0"/>
              <a:t> </a:t>
            </a:r>
            <a:r>
              <a:rPr lang="ru-RU" sz="1800" dirty="0" err="1"/>
              <a:t>масиву</a:t>
            </a:r>
            <a:r>
              <a:rPr lang="ru-RU" sz="1800" dirty="0"/>
              <a:t>, </a:t>
            </a:r>
            <a:r>
              <a:rPr lang="ru-RU" sz="1800" dirty="0" err="1"/>
              <a:t>поки</a:t>
            </a:r>
            <a:r>
              <a:rPr lang="ru-RU" sz="1800" dirty="0"/>
              <a:t> не буде </a:t>
            </a:r>
            <a:r>
              <a:rPr lang="ru-RU" sz="1800" dirty="0" err="1"/>
              <a:t>знайдений</a:t>
            </a:r>
            <a:r>
              <a:rPr lang="ru-RU" sz="1800" dirty="0"/>
              <a:t> </a:t>
            </a:r>
            <a:r>
              <a:rPr lang="ru-RU" sz="1800" dirty="0" err="1"/>
              <a:t>елемент</a:t>
            </a:r>
            <a:r>
              <a:rPr lang="ru-RU" sz="1800" dirty="0"/>
              <a:t> </a:t>
            </a:r>
            <a:r>
              <a:rPr lang="ru-RU" sz="1800" dirty="0">
                <a:solidFill>
                  <a:schemeClr val="accent5">
                    <a:lumMod val="75000"/>
                  </a:schemeClr>
                </a:solidFill>
                <a:latin typeface="Consolas" panose="020B0609020204030204" pitchFamily="49" charset="0"/>
              </a:rPr>
              <a:t>a[i] &gt;= p</a:t>
            </a:r>
            <a:r>
              <a:rPr lang="ru-RU" sz="1800" dirty="0"/>
              <a:t>. </a:t>
            </a:r>
            <a:endParaRPr lang="en-US" sz="1800" dirty="0"/>
          </a:p>
          <a:p>
            <a:pPr marL="540000" indent="360000">
              <a:lnSpc>
                <a:spcPct val="150000"/>
              </a:lnSpc>
              <a:spcBef>
                <a:spcPts val="0"/>
              </a:spcBef>
              <a:buNone/>
            </a:pPr>
            <a:r>
              <a:rPr lang="ru-RU" sz="1800" dirty="0"/>
              <a:t>3. </a:t>
            </a:r>
            <a:r>
              <a:rPr lang="ru-RU" sz="1800" dirty="0" err="1"/>
              <a:t>Потім</a:t>
            </a:r>
            <a:r>
              <a:rPr lang="ru-RU" sz="1800" dirty="0"/>
              <a:t> </a:t>
            </a:r>
            <a:r>
              <a:rPr lang="ru-RU" sz="1800" dirty="0" err="1"/>
              <a:t>аналогічним</a:t>
            </a:r>
            <a:r>
              <a:rPr lang="ru-RU" sz="1800" dirty="0"/>
              <a:t> чином </a:t>
            </a:r>
            <a:r>
              <a:rPr lang="ru-RU" sz="1800" dirty="0" err="1"/>
              <a:t>почнемо</a:t>
            </a:r>
            <a:r>
              <a:rPr lang="ru-RU" sz="1800" dirty="0"/>
              <a:t> </a:t>
            </a:r>
            <a:r>
              <a:rPr lang="ru-RU" sz="1800" dirty="0" err="1"/>
              <a:t>рухати</a:t>
            </a:r>
            <a:r>
              <a:rPr lang="ru-RU" sz="1800" dirty="0"/>
              <a:t> </a:t>
            </a:r>
            <a:r>
              <a:rPr lang="ru-RU" sz="1800" dirty="0" err="1"/>
              <a:t>покажчик</a:t>
            </a:r>
            <a:r>
              <a:rPr lang="ru-RU" sz="1800" dirty="0"/>
              <a:t> </a:t>
            </a:r>
            <a:r>
              <a:rPr lang="en-US" sz="1800" dirty="0">
                <a:solidFill>
                  <a:schemeClr val="accent5">
                    <a:lumMod val="75000"/>
                  </a:schemeClr>
                </a:solidFill>
                <a:latin typeface="Consolas" panose="020B0609020204030204" pitchFamily="49" charset="0"/>
              </a:rPr>
              <a:t>j</a:t>
            </a:r>
            <a:r>
              <a:rPr lang="en-US" sz="1800" dirty="0"/>
              <a:t> </a:t>
            </a:r>
            <a:r>
              <a:rPr lang="ru-RU" sz="1800" dirty="0" err="1"/>
              <a:t>від</a:t>
            </a:r>
            <a:r>
              <a:rPr lang="ru-RU" sz="1800" dirty="0"/>
              <a:t> </a:t>
            </a:r>
            <a:r>
              <a:rPr lang="ru-RU" sz="1800" dirty="0" err="1"/>
              <a:t>кінця</a:t>
            </a:r>
            <a:r>
              <a:rPr lang="ru-RU" sz="1800" dirty="0"/>
              <a:t> </a:t>
            </a:r>
            <a:r>
              <a:rPr lang="ru-RU" sz="1800" dirty="0" err="1"/>
              <a:t>масиву</a:t>
            </a:r>
            <a:r>
              <a:rPr lang="ru-RU" sz="1800" dirty="0"/>
              <a:t> до початку, </a:t>
            </a:r>
            <a:r>
              <a:rPr lang="ru-RU" sz="1800" dirty="0" err="1"/>
              <a:t>поки</a:t>
            </a:r>
            <a:r>
              <a:rPr lang="ru-RU" sz="1800" dirty="0"/>
              <a:t> не буде </a:t>
            </a:r>
            <a:r>
              <a:rPr lang="ru-RU" sz="1800" dirty="0" err="1"/>
              <a:t>знайдений</a:t>
            </a:r>
            <a:r>
              <a:rPr lang="ru-RU" sz="1800" dirty="0"/>
              <a:t> </a:t>
            </a:r>
            <a:r>
              <a:rPr lang="en-US" sz="1800" dirty="0">
                <a:solidFill>
                  <a:schemeClr val="accent5">
                    <a:lumMod val="75000"/>
                  </a:schemeClr>
                </a:solidFill>
                <a:latin typeface="Consolas" panose="020B0609020204030204" pitchFamily="49" charset="0"/>
              </a:rPr>
              <a:t>a[j] &lt;= p</a:t>
            </a:r>
            <a:r>
              <a:rPr lang="en-US" sz="1800" dirty="0"/>
              <a:t>. </a:t>
            </a:r>
          </a:p>
          <a:p>
            <a:pPr marL="540000" indent="360000">
              <a:lnSpc>
                <a:spcPct val="150000"/>
              </a:lnSpc>
              <a:spcBef>
                <a:spcPts val="0"/>
              </a:spcBef>
              <a:buNone/>
            </a:pPr>
            <a:r>
              <a:rPr lang="en-US" sz="1800" dirty="0"/>
              <a:t>4. </a:t>
            </a:r>
            <a:r>
              <a:rPr lang="ru-RU" sz="1800" dirty="0" err="1"/>
              <a:t>Далі</a:t>
            </a:r>
            <a:r>
              <a:rPr lang="ru-RU" sz="1800" dirty="0"/>
              <a:t>, </a:t>
            </a:r>
            <a:r>
              <a:rPr lang="ru-RU" sz="1800" dirty="0" err="1"/>
              <a:t>якщо</a:t>
            </a:r>
            <a:r>
              <a:rPr lang="ru-RU" sz="1800" dirty="0"/>
              <a:t> </a:t>
            </a:r>
            <a:r>
              <a:rPr lang="en-US" sz="1800" dirty="0" err="1">
                <a:solidFill>
                  <a:schemeClr val="accent5">
                    <a:lumMod val="75000"/>
                  </a:schemeClr>
                </a:solidFill>
                <a:latin typeface="Consolas" panose="020B0609020204030204" pitchFamily="49" charset="0"/>
              </a:rPr>
              <a:t>i</a:t>
            </a:r>
            <a:r>
              <a:rPr lang="en-US" sz="1800" dirty="0">
                <a:solidFill>
                  <a:schemeClr val="accent5">
                    <a:lumMod val="75000"/>
                  </a:schemeClr>
                </a:solidFill>
                <a:latin typeface="Consolas" panose="020B0609020204030204" pitchFamily="49" charset="0"/>
              </a:rPr>
              <a:t> &lt;= j</a:t>
            </a:r>
            <a:r>
              <a:rPr lang="en-US" sz="1800" dirty="0"/>
              <a:t>, </a:t>
            </a:r>
            <a:r>
              <a:rPr lang="ru-RU" sz="1800" dirty="0" err="1"/>
              <a:t>міняємо</a:t>
            </a:r>
            <a:r>
              <a:rPr lang="ru-RU" sz="1800" dirty="0"/>
              <a:t> </a:t>
            </a:r>
            <a:r>
              <a:rPr lang="en-US" sz="1800" dirty="0">
                <a:solidFill>
                  <a:schemeClr val="accent5">
                    <a:lumMod val="75000"/>
                  </a:schemeClr>
                </a:solidFill>
                <a:latin typeface="Consolas" panose="020B0609020204030204" pitchFamily="49" charset="0"/>
              </a:rPr>
              <a:t>a[</a:t>
            </a:r>
            <a:r>
              <a:rPr lang="en-US" sz="1800" dirty="0" err="1">
                <a:solidFill>
                  <a:schemeClr val="accent5">
                    <a:lumMod val="75000"/>
                  </a:schemeClr>
                </a:solidFill>
                <a:latin typeface="Consolas" panose="020B0609020204030204" pitchFamily="49" charset="0"/>
              </a:rPr>
              <a:t>i</a:t>
            </a:r>
            <a:r>
              <a:rPr lang="en-US" sz="1800" dirty="0">
                <a:solidFill>
                  <a:schemeClr val="accent5">
                    <a:lumMod val="75000"/>
                  </a:schemeClr>
                </a:solidFill>
                <a:latin typeface="Consolas" panose="020B0609020204030204" pitchFamily="49" charset="0"/>
              </a:rPr>
              <a:t>] </a:t>
            </a:r>
            <a:r>
              <a:rPr lang="ru-RU" sz="1800" dirty="0"/>
              <a:t>та </a:t>
            </a:r>
            <a:r>
              <a:rPr lang="en-US" sz="1800" dirty="0">
                <a:solidFill>
                  <a:schemeClr val="accent5">
                    <a:lumMod val="75000"/>
                  </a:schemeClr>
                </a:solidFill>
                <a:latin typeface="Consolas" panose="020B0609020204030204" pitchFamily="49" charset="0"/>
              </a:rPr>
              <a:t>a[j] </a:t>
            </a:r>
            <a:r>
              <a:rPr lang="ru-RU" sz="1800" dirty="0" err="1"/>
              <a:t>місцями</a:t>
            </a:r>
            <a:r>
              <a:rPr lang="ru-RU" sz="1800" dirty="0"/>
              <a:t> і </a:t>
            </a:r>
            <a:r>
              <a:rPr lang="ru-RU" sz="1800" dirty="0" err="1"/>
              <a:t>продовжуємо</a:t>
            </a:r>
            <a:r>
              <a:rPr lang="ru-RU" sz="1800" dirty="0"/>
              <a:t> </a:t>
            </a:r>
            <a:r>
              <a:rPr lang="ru-RU" sz="1800" dirty="0" err="1"/>
              <a:t>рухати</a:t>
            </a:r>
            <a:r>
              <a:rPr lang="ru-RU" sz="1800" dirty="0"/>
              <a:t> </a:t>
            </a:r>
            <a:r>
              <a:rPr lang="en-US" sz="1800" dirty="0" err="1">
                <a:solidFill>
                  <a:schemeClr val="accent5">
                    <a:lumMod val="75000"/>
                  </a:schemeClr>
                </a:solidFill>
                <a:latin typeface="Consolas" panose="020B0609020204030204" pitchFamily="49" charset="0"/>
              </a:rPr>
              <a:t>i</a:t>
            </a:r>
            <a:r>
              <a:rPr lang="en-US" sz="1800" dirty="0"/>
              <a:t>, </a:t>
            </a:r>
            <a:r>
              <a:rPr lang="en-US" sz="1800" dirty="0">
                <a:solidFill>
                  <a:schemeClr val="accent5">
                    <a:lumMod val="75000"/>
                  </a:schemeClr>
                </a:solidFill>
                <a:latin typeface="Consolas" panose="020B0609020204030204" pitchFamily="49" charset="0"/>
              </a:rPr>
              <a:t>j</a:t>
            </a:r>
            <a:r>
              <a:rPr lang="en-US" sz="1800" dirty="0"/>
              <a:t> </a:t>
            </a:r>
            <a:r>
              <a:rPr lang="ru-RU" sz="1800" dirty="0"/>
              <a:t>за </a:t>
            </a:r>
            <a:r>
              <a:rPr lang="ru-RU" sz="1800" dirty="0" err="1"/>
              <a:t>тими</a:t>
            </a:r>
            <a:r>
              <a:rPr lang="ru-RU" sz="1800" dirty="0"/>
              <a:t> ж правилами. </a:t>
            </a:r>
            <a:endParaRPr lang="en-US" sz="1800" dirty="0"/>
          </a:p>
          <a:p>
            <a:pPr marL="540000" indent="360000">
              <a:lnSpc>
                <a:spcPct val="150000"/>
              </a:lnSpc>
              <a:spcBef>
                <a:spcPts val="0"/>
              </a:spcBef>
              <a:buNone/>
            </a:pPr>
            <a:r>
              <a:rPr lang="ru-RU" sz="1800" dirty="0"/>
              <a:t>5. </a:t>
            </a:r>
            <a:r>
              <a:rPr lang="ru-RU" sz="1800" dirty="0" err="1"/>
              <a:t>Повторюємо</a:t>
            </a:r>
            <a:r>
              <a:rPr lang="ru-RU" sz="1800" dirty="0"/>
              <a:t> </a:t>
            </a:r>
            <a:r>
              <a:rPr lang="ru-RU" sz="1800" b="1" dirty="0">
                <a:latin typeface="+mj-lt"/>
              </a:rPr>
              <a:t>крок 3</a:t>
            </a:r>
            <a:r>
              <a:rPr lang="ru-RU" sz="1800" dirty="0"/>
              <a:t>, доки </a:t>
            </a:r>
            <a:r>
              <a:rPr lang="en-US" sz="1800" dirty="0" err="1">
                <a:solidFill>
                  <a:schemeClr val="accent5">
                    <a:lumMod val="75000"/>
                  </a:schemeClr>
                </a:solidFill>
                <a:latin typeface="Consolas" panose="020B0609020204030204" pitchFamily="49" charset="0"/>
              </a:rPr>
              <a:t>i</a:t>
            </a:r>
            <a:r>
              <a:rPr lang="en-US" sz="1800" dirty="0">
                <a:solidFill>
                  <a:schemeClr val="accent5">
                    <a:lumMod val="75000"/>
                  </a:schemeClr>
                </a:solidFill>
                <a:latin typeface="Consolas" panose="020B0609020204030204" pitchFamily="49" charset="0"/>
              </a:rPr>
              <a:t> &lt;= j</a:t>
            </a:r>
            <a:r>
              <a:rPr lang="en-US" sz="1800" dirty="0"/>
              <a:t>.</a:t>
            </a:r>
          </a:p>
          <a:p>
            <a:pPr marL="540000" indent="360000">
              <a:lnSpc>
                <a:spcPct val="150000"/>
              </a:lnSpc>
              <a:spcBef>
                <a:spcPts val="0"/>
              </a:spcBef>
              <a:buNone/>
            </a:pPr>
            <a:endParaRPr lang="ru-RU"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31989730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Масив розділився на дві частини: усі елементи лівої менші або дорівнюють </a:t>
            </a:r>
            <a:r>
              <a:rPr lang="en-US" sz="1800" dirty="0">
                <a:solidFill>
                  <a:schemeClr val="accent5">
                    <a:lumMod val="75000"/>
                  </a:schemeClr>
                </a:solidFill>
                <a:latin typeface="Consolas" panose="020B0609020204030204" pitchFamily="49" charset="0"/>
              </a:rPr>
              <a:t>p</a:t>
            </a:r>
            <a:r>
              <a:rPr lang="en-US" sz="1800" dirty="0"/>
              <a:t>, </a:t>
            </a:r>
            <a:r>
              <a:rPr lang="uk-UA" sz="1800" dirty="0"/>
              <a:t>усі елементи правої — більші або дорівнюють </a:t>
            </a:r>
            <a:r>
              <a:rPr lang="en-US" sz="1800" dirty="0">
                <a:solidFill>
                  <a:schemeClr val="accent5">
                    <a:lumMod val="75000"/>
                  </a:schemeClr>
                </a:solidFill>
                <a:latin typeface="Consolas" panose="020B0609020204030204" pitchFamily="49" charset="0"/>
              </a:rPr>
              <a:t>p</a:t>
            </a:r>
            <a:r>
              <a:rPr lang="en-US" sz="1800" dirty="0"/>
              <a:t>.</a:t>
            </a:r>
            <a:endParaRPr lang="uk-UA" sz="1800" dirty="0"/>
          </a:p>
        </p:txBody>
      </p:sp>
      <p:pic>
        <p:nvPicPr>
          <p:cNvPr id="5" name="Рисунок 4">
            <a:extLst>
              <a:ext uri="{FF2B5EF4-FFF2-40B4-BE49-F238E27FC236}">
                <a16:creationId xmlns:a16="http://schemas.microsoft.com/office/drawing/2014/main" id="{BF5E1BE2-E2A6-4F03-A8AF-C0F948DE7AA9}"/>
              </a:ext>
            </a:extLst>
          </p:cNvPr>
          <p:cNvPicPr>
            <a:picLocks noChangeAspect="1"/>
          </p:cNvPicPr>
          <p:nvPr/>
        </p:nvPicPr>
        <p:blipFill>
          <a:blip r:embed="rId2"/>
          <a:stretch>
            <a:fillRect/>
          </a:stretch>
        </p:blipFill>
        <p:spPr>
          <a:xfrm>
            <a:off x="915886" y="281217"/>
            <a:ext cx="10360226" cy="4489916"/>
          </a:xfrm>
          <a:prstGeom prst="rect">
            <a:avLst/>
          </a:prstGeom>
        </p:spPr>
      </p:pic>
    </p:spTree>
    <p:extLst>
      <p:ext uri="{BB962C8B-B14F-4D97-AF65-F5344CB8AC3E}">
        <p14:creationId xmlns:p14="http://schemas.microsoft.com/office/powerpoint/2010/main" val="37008319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8935656" cy="6000307"/>
          </a:xfrm>
        </p:spPr>
        <p:txBody>
          <a:bodyPr>
            <a:normAutofit/>
          </a:bodyPr>
          <a:lstStyle/>
          <a:p>
            <a:pPr marL="540000" indent="360000">
              <a:lnSpc>
                <a:spcPct val="150000"/>
              </a:lnSpc>
              <a:spcBef>
                <a:spcPts val="0"/>
              </a:spcBef>
              <a:buNone/>
            </a:pPr>
            <a:r>
              <a:rPr lang="uk-UA" sz="1800" b="1" dirty="0">
                <a:highlight>
                  <a:srgbClr val="00FF00"/>
                </a:highlight>
              </a:rPr>
              <a:t>Алгоритм рекурсії</a:t>
            </a:r>
          </a:p>
          <a:p>
            <a:pPr marL="540000" indent="360000">
              <a:lnSpc>
                <a:spcPct val="150000"/>
              </a:lnSpc>
              <a:spcBef>
                <a:spcPts val="0"/>
              </a:spcBef>
              <a:buNone/>
            </a:pPr>
            <a:r>
              <a:rPr lang="uk-UA" sz="1800" dirty="0"/>
              <a:t>1. Вибрати опорний елемент </a:t>
            </a:r>
            <a:r>
              <a:rPr lang="en-US" sz="1800" dirty="0">
                <a:solidFill>
                  <a:schemeClr val="accent5">
                    <a:lumMod val="75000"/>
                  </a:schemeClr>
                </a:solidFill>
                <a:latin typeface="Consolas" panose="020B0609020204030204" pitchFamily="49" charset="0"/>
              </a:rPr>
              <a:t>p</a:t>
            </a:r>
            <a:r>
              <a:rPr lang="en-US" sz="1800" dirty="0"/>
              <a:t> — </a:t>
            </a:r>
            <a:r>
              <a:rPr lang="uk-UA" sz="1800" dirty="0"/>
              <a:t>середину масиву.</a:t>
            </a:r>
          </a:p>
          <a:p>
            <a:pPr marL="540000" indent="360000">
              <a:lnSpc>
                <a:spcPct val="150000"/>
              </a:lnSpc>
              <a:spcBef>
                <a:spcPts val="0"/>
              </a:spcBef>
              <a:buNone/>
            </a:pPr>
            <a:r>
              <a:rPr lang="uk-UA" sz="1800" dirty="0"/>
              <a:t>2. Розділити масив по цьому елементу.</a:t>
            </a:r>
          </a:p>
          <a:p>
            <a:pPr marL="540000" indent="360000">
              <a:lnSpc>
                <a:spcPct val="150000"/>
              </a:lnSpc>
              <a:spcBef>
                <a:spcPts val="0"/>
              </a:spcBef>
              <a:buNone/>
            </a:pPr>
            <a:r>
              <a:rPr lang="uk-UA" sz="1800" dirty="0"/>
              <a:t>3. Якщо </a:t>
            </a:r>
            <a:r>
              <a:rPr lang="uk-UA" sz="1800" dirty="0" err="1"/>
              <a:t>підмасив</a:t>
            </a:r>
            <a:r>
              <a:rPr lang="uk-UA" sz="1800" dirty="0"/>
              <a:t> зліва від </a:t>
            </a:r>
            <a:r>
              <a:rPr lang="en-US" sz="1800" dirty="0"/>
              <a:t>p </a:t>
            </a:r>
            <a:r>
              <a:rPr lang="uk-UA" sz="1800" dirty="0"/>
              <a:t>містить більше за один елемент, викликати </a:t>
            </a:r>
            <a:r>
              <a:rPr lang="en-US" sz="1800" dirty="0" err="1">
                <a:solidFill>
                  <a:schemeClr val="accent5">
                    <a:lumMod val="75000"/>
                  </a:schemeClr>
                </a:solidFill>
                <a:latin typeface="Consolas" panose="020B0609020204030204" pitchFamily="49" charset="0"/>
              </a:rPr>
              <a:t>quickSortR</a:t>
            </a:r>
            <a:r>
              <a:rPr lang="en-US" sz="1800" dirty="0"/>
              <a:t> </a:t>
            </a:r>
            <a:r>
              <a:rPr lang="uk-UA" sz="1800" dirty="0"/>
              <a:t>для нього.</a:t>
            </a:r>
          </a:p>
          <a:p>
            <a:pPr marL="540000" indent="360000">
              <a:lnSpc>
                <a:spcPct val="150000"/>
              </a:lnSpc>
              <a:spcBef>
                <a:spcPts val="0"/>
              </a:spcBef>
              <a:buNone/>
            </a:pPr>
            <a:r>
              <a:rPr lang="uk-UA" sz="1800" dirty="0"/>
              <a:t>4. Якщо </a:t>
            </a:r>
            <a:r>
              <a:rPr lang="uk-UA" sz="1800" dirty="0" err="1"/>
              <a:t>підмасив</a:t>
            </a:r>
            <a:r>
              <a:rPr lang="uk-UA" sz="1800" dirty="0"/>
              <a:t> справа від </a:t>
            </a:r>
            <a:r>
              <a:rPr lang="en-US" sz="1800" dirty="0">
                <a:solidFill>
                  <a:schemeClr val="accent5">
                    <a:lumMod val="75000"/>
                  </a:schemeClr>
                </a:solidFill>
                <a:latin typeface="Consolas" panose="020B0609020204030204" pitchFamily="49" charset="0"/>
              </a:rPr>
              <a:t>p</a:t>
            </a:r>
            <a:r>
              <a:rPr lang="en-US" sz="1800" dirty="0"/>
              <a:t> </a:t>
            </a:r>
            <a:r>
              <a:rPr lang="uk-UA" sz="1800" dirty="0"/>
              <a:t>містить більше за один </a:t>
            </a:r>
          </a:p>
          <a:p>
            <a:pPr marL="540000" indent="360000">
              <a:lnSpc>
                <a:spcPct val="150000"/>
              </a:lnSpc>
              <a:spcBef>
                <a:spcPts val="0"/>
              </a:spcBef>
              <a:buNone/>
            </a:pPr>
            <a:r>
              <a:rPr lang="uk-UA" sz="1800" dirty="0"/>
              <a:t>елемент, викликати </a:t>
            </a:r>
            <a:r>
              <a:rPr lang="en-US" sz="1800" dirty="0" err="1">
                <a:solidFill>
                  <a:schemeClr val="accent5">
                    <a:lumMod val="75000"/>
                  </a:schemeClr>
                </a:solidFill>
                <a:latin typeface="Consolas" panose="020B0609020204030204" pitchFamily="49" charset="0"/>
              </a:rPr>
              <a:t>quickSortR</a:t>
            </a:r>
            <a:r>
              <a:rPr lang="en-US" sz="1800" dirty="0"/>
              <a:t> </a:t>
            </a:r>
            <a:r>
              <a:rPr lang="uk-UA" sz="1800" dirty="0"/>
              <a:t>для нього.</a:t>
            </a:r>
          </a:p>
        </p:txBody>
      </p:sp>
      <p:pic>
        <p:nvPicPr>
          <p:cNvPr id="5" name="Рисунок 4">
            <a:extLst>
              <a:ext uri="{FF2B5EF4-FFF2-40B4-BE49-F238E27FC236}">
                <a16:creationId xmlns:a16="http://schemas.microsoft.com/office/drawing/2014/main" id="{182B8E61-5201-4259-B447-518925B5FEEB}"/>
              </a:ext>
            </a:extLst>
          </p:cNvPr>
          <p:cNvPicPr>
            <a:picLocks noChangeAspect="1"/>
          </p:cNvPicPr>
          <p:nvPr/>
        </p:nvPicPr>
        <p:blipFill>
          <a:blip r:embed="rId2"/>
          <a:stretch>
            <a:fillRect/>
          </a:stretch>
        </p:blipFill>
        <p:spPr>
          <a:xfrm>
            <a:off x="9275356" y="0"/>
            <a:ext cx="2576945" cy="6858000"/>
          </a:xfrm>
          <a:prstGeom prst="rect">
            <a:avLst/>
          </a:prstGeom>
        </p:spPr>
      </p:pic>
    </p:spTree>
    <p:extLst>
      <p:ext uri="{BB962C8B-B14F-4D97-AF65-F5344CB8AC3E}">
        <p14:creationId xmlns:p14="http://schemas.microsoft.com/office/powerpoint/2010/main" val="3362177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Двійковий пошук</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FFFF00"/>
                </a:highlight>
              </a:rPr>
              <a:t>Ми розглянули алгоритм лінійного пошуку</a:t>
            </a:r>
            <a:r>
              <a:rPr lang="uk-UA" sz="1800" dirty="0"/>
              <a:t>, проте це не єдина можливість організувати пошук у масиві. Якщо у нас є масив, що містить </a:t>
            </a:r>
            <a:r>
              <a:rPr lang="uk-UA" sz="1800" b="1" dirty="0">
                <a:highlight>
                  <a:srgbClr val="00FF00"/>
                </a:highlight>
              </a:rPr>
              <a:t>упорядковану послідовність даних </a:t>
            </a:r>
            <a:r>
              <a:rPr lang="uk-UA" sz="1800" dirty="0"/>
              <a:t>(це означає, що перед роботою алгоритму двійкового пошуку вам треба впорядкувати вихідний масив даних), то в цьому випадку </a:t>
            </a:r>
            <a:r>
              <a:rPr lang="uk-UA" sz="1800" b="1" dirty="0">
                <a:highlight>
                  <a:srgbClr val="00FF00"/>
                </a:highlight>
              </a:rPr>
              <a:t>дуже ефективний двійковий пошук</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Припустимо, що змінні </a:t>
            </a:r>
            <a:r>
              <a:rPr lang="en-US" sz="1800" dirty="0" err="1">
                <a:solidFill>
                  <a:schemeClr val="accent5">
                    <a:lumMod val="75000"/>
                  </a:schemeClr>
                </a:solidFill>
                <a:latin typeface="Consolas" panose="020B0609020204030204" pitchFamily="49" charset="0"/>
              </a:rPr>
              <a:t>Lb</a:t>
            </a:r>
            <a:r>
              <a:rPr lang="en-US" sz="1800" dirty="0"/>
              <a:t> </a:t>
            </a:r>
            <a:r>
              <a:rPr lang="uk-UA" sz="1800" dirty="0"/>
              <a:t>і </a:t>
            </a:r>
            <a:r>
              <a:rPr lang="en-US" sz="1800" dirty="0" err="1">
                <a:solidFill>
                  <a:schemeClr val="accent5">
                    <a:lumMod val="75000"/>
                  </a:schemeClr>
                </a:solidFill>
                <a:latin typeface="Consolas" panose="020B0609020204030204" pitchFamily="49" charset="0"/>
              </a:rPr>
              <a:t>Ub</a:t>
            </a:r>
            <a:r>
              <a:rPr lang="en-US" sz="1800" dirty="0"/>
              <a:t> </a:t>
            </a:r>
            <a:r>
              <a:rPr lang="uk-UA" sz="1800" dirty="0"/>
              <a:t>містять, відповідно, ліву і праву межі відрізка масиву, де розташований потрібний нам елемент. Пошук ми завжди будемо починати з аналізу середнього елемента відрізка масиву. Якщо шукане значення менше середнього елемента, ми переходимо до пошуку у верхній половині відрізка, де всі елементи менші ніж щойно перевірений. </a:t>
            </a:r>
            <a:endParaRPr lang="en-US" sz="1800" dirty="0"/>
          </a:p>
          <a:p>
            <a:pPr marL="540000" indent="360000">
              <a:lnSpc>
                <a:spcPct val="150000"/>
              </a:lnSpc>
              <a:spcBef>
                <a:spcPts val="0"/>
              </a:spcBef>
              <a:buNone/>
            </a:pPr>
            <a:r>
              <a:rPr lang="uk-UA" sz="1800" dirty="0"/>
              <a:t>Іншими словами, значенням </a:t>
            </a:r>
            <a:r>
              <a:rPr lang="en-US" sz="1800" dirty="0" err="1">
                <a:solidFill>
                  <a:schemeClr val="accent5">
                    <a:lumMod val="75000"/>
                  </a:schemeClr>
                </a:solidFill>
                <a:latin typeface="Consolas" panose="020B0609020204030204" pitchFamily="49" charset="0"/>
              </a:rPr>
              <a:t>Ub</a:t>
            </a:r>
            <a:r>
              <a:rPr lang="en-US" sz="1800" dirty="0"/>
              <a:t> </a:t>
            </a:r>
            <a:r>
              <a:rPr lang="uk-UA" sz="1800" dirty="0"/>
              <a:t>стає (</a:t>
            </a:r>
            <a:r>
              <a:rPr lang="en-US" sz="1800" dirty="0">
                <a:solidFill>
                  <a:schemeClr val="accent5">
                    <a:lumMod val="75000"/>
                  </a:schemeClr>
                </a:solidFill>
                <a:latin typeface="Consolas" panose="020B0609020204030204" pitchFamily="49" charset="0"/>
              </a:rPr>
              <a:t>M </a:t>
            </a:r>
            <a:r>
              <a:rPr lang="en-US" sz="1800" dirty="0"/>
              <a:t>(</a:t>
            </a:r>
            <a:r>
              <a:rPr lang="uk-UA" sz="1800" dirty="0"/>
              <a:t>середній елемент) </a:t>
            </a:r>
            <a:r>
              <a:rPr lang="uk-UA" sz="1800" dirty="0">
                <a:solidFill>
                  <a:schemeClr val="accent5">
                    <a:lumMod val="75000"/>
                  </a:schemeClr>
                </a:solidFill>
                <a:latin typeface="Consolas" panose="020B0609020204030204" pitchFamily="49" charset="0"/>
              </a:rPr>
              <a:t>-1</a:t>
            </a:r>
            <a:r>
              <a:rPr lang="uk-UA" sz="1800" dirty="0"/>
              <a:t>), і на наступній ітерації </a:t>
            </a:r>
            <a:r>
              <a:rPr lang="uk-UA" sz="1800" b="1" dirty="0">
                <a:highlight>
                  <a:srgbClr val="00FF00"/>
                </a:highlight>
              </a:rPr>
              <a:t>ми працюємо з половиною масиву</a:t>
            </a:r>
            <a:r>
              <a:rPr lang="uk-UA" sz="1800" dirty="0"/>
              <a:t>. Отже, </a:t>
            </a:r>
            <a:r>
              <a:rPr lang="uk-UA" sz="1800" b="1" dirty="0">
                <a:highlight>
                  <a:srgbClr val="00FF00"/>
                </a:highlight>
              </a:rPr>
              <a:t>у результаті кожної перевірки ми вдвічі звужуємо область пошуку</a:t>
            </a:r>
            <a:r>
              <a:rPr lang="uk-UA" sz="1800" dirty="0"/>
              <a:t>. Так, у нашому прикладі після першої ітерації область пошуку — лише три елементи, після другої залишається лише один елемент. </a:t>
            </a:r>
            <a:endParaRPr lang="en-US" sz="1800" dirty="0"/>
          </a:p>
          <a:p>
            <a:pPr marL="540000" indent="360000">
              <a:lnSpc>
                <a:spcPct val="150000"/>
              </a:lnSpc>
              <a:spcBef>
                <a:spcPts val="0"/>
              </a:spcBef>
              <a:buNone/>
            </a:pPr>
            <a:r>
              <a:rPr lang="uk-UA" sz="1800" dirty="0"/>
              <a:t>Тобто якщо довжина масиву дорівнює </a:t>
            </a:r>
            <a:r>
              <a:rPr lang="uk-UA" sz="1800" dirty="0">
                <a:solidFill>
                  <a:schemeClr val="accent5">
                    <a:lumMod val="75000"/>
                  </a:schemeClr>
                </a:solidFill>
                <a:latin typeface="Consolas" panose="020B0609020204030204" pitchFamily="49" charset="0"/>
              </a:rPr>
              <a:t>6</a:t>
            </a:r>
            <a:r>
              <a:rPr lang="uk-UA" sz="1800" dirty="0"/>
              <a:t>, нам досить </a:t>
            </a:r>
            <a:r>
              <a:rPr lang="uk-UA" sz="1800" b="1" dirty="0">
                <a:highlight>
                  <a:srgbClr val="00FF00"/>
                </a:highlight>
              </a:rPr>
              <a:t>трьох</a:t>
            </a:r>
            <a:r>
              <a:rPr lang="uk-UA" sz="1800" dirty="0"/>
              <a:t> ітерацій, щоб знайти потрібне число.</a:t>
            </a:r>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25546857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9653285" cy="6000307"/>
          </a:xfrm>
        </p:spPr>
        <p:txBody>
          <a:bodyPr>
            <a:normAutofit/>
          </a:bodyPr>
          <a:lstStyle/>
          <a:p>
            <a:pPr marL="540000" indent="360000">
              <a:lnSpc>
                <a:spcPct val="150000"/>
              </a:lnSpc>
              <a:spcBef>
                <a:spcPts val="0"/>
              </a:spcBef>
              <a:buNone/>
            </a:pPr>
            <a:r>
              <a:rPr lang="ru-RU" sz="1800" b="1" dirty="0" err="1">
                <a:highlight>
                  <a:srgbClr val="00FF00"/>
                </a:highlight>
              </a:rPr>
              <a:t>Двійковий</a:t>
            </a:r>
            <a:r>
              <a:rPr lang="ru-RU" sz="1800" b="1" dirty="0">
                <a:highlight>
                  <a:srgbClr val="00FF00"/>
                </a:highlight>
              </a:rPr>
              <a:t> </a:t>
            </a:r>
            <a:r>
              <a:rPr lang="ru-RU" sz="1800" b="1" dirty="0" err="1">
                <a:highlight>
                  <a:srgbClr val="00FF00"/>
                </a:highlight>
              </a:rPr>
              <a:t>пошук</a:t>
            </a:r>
            <a:r>
              <a:rPr lang="ru-RU" sz="1800" b="1" dirty="0">
                <a:highlight>
                  <a:srgbClr val="00FF00"/>
                </a:highlight>
              </a:rPr>
              <a:t> </a:t>
            </a:r>
            <a:r>
              <a:rPr lang="ru-RU" sz="1800" dirty="0"/>
              <a:t>— </a:t>
            </a:r>
            <a:r>
              <a:rPr lang="ru-RU" sz="1800" dirty="0" err="1"/>
              <a:t>дуже</a:t>
            </a:r>
            <a:r>
              <a:rPr lang="ru-RU" sz="1800" dirty="0"/>
              <a:t> </a:t>
            </a:r>
            <a:r>
              <a:rPr lang="ru-RU" sz="1800" dirty="0" err="1"/>
              <a:t>потужний</a:t>
            </a:r>
            <a:r>
              <a:rPr lang="ru-RU" sz="1800" dirty="0"/>
              <a:t> метод. </a:t>
            </a:r>
            <a:r>
              <a:rPr lang="ru-RU" sz="1800" dirty="0" err="1"/>
              <a:t>Посудіть</a:t>
            </a:r>
            <a:r>
              <a:rPr lang="ru-RU" sz="1800" dirty="0"/>
              <a:t> </a:t>
            </a:r>
            <a:r>
              <a:rPr lang="ru-RU" sz="1800" dirty="0" err="1"/>
              <a:t>самі</a:t>
            </a:r>
            <a:r>
              <a:rPr lang="ru-RU" sz="1800" dirty="0"/>
              <a:t>. </a:t>
            </a:r>
            <a:r>
              <a:rPr lang="ru-RU" sz="1800" dirty="0" err="1"/>
              <a:t>Наприклад</a:t>
            </a:r>
            <a:r>
              <a:rPr lang="ru-RU" sz="1800" dirty="0"/>
              <a:t>, </a:t>
            </a:r>
            <a:r>
              <a:rPr lang="ru-RU" sz="1800" dirty="0" err="1"/>
              <a:t>довжина</a:t>
            </a:r>
            <a:r>
              <a:rPr lang="ru-RU" sz="1800" dirty="0"/>
              <a:t> </a:t>
            </a:r>
            <a:r>
              <a:rPr lang="ru-RU" sz="1800" dirty="0" err="1"/>
              <a:t>масиву</a:t>
            </a:r>
            <a:r>
              <a:rPr lang="ru-RU" sz="1800" dirty="0"/>
              <a:t> </a:t>
            </a:r>
            <a:r>
              <a:rPr lang="ru-RU" sz="1800" dirty="0" err="1"/>
              <a:t>дорівнює</a:t>
            </a:r>
            <a:r>
              <a:rPr lang="ru-RU" sz="1800" dirty="0"/>
              <a:t> </a:t>
            </a:r>
            <a:r>
              <a:rPr lang="ru-RU" sz="1800" dirty="0">
                <a:solidFill>
                  <a:schemeClr val="accent5">
                    <a:lumMod val="75000"/>
                  </a:schemeClr>
                </a:solidFill>
                <a:latin typeface="Consolas" panose="020B0609020204030204" pitchFamily="49" charset="0"/>
              </a:rPr>
              <a:t>1023</a:t>
            </a:r>
            <a:r>
              <a:rPr lang="ru-RU" sz="1800" dirty="0"/>
              <a:t>, </a:t>
            </a:r>
            <a:r>
              <a:rPr lang="ru-RU" sz="1800" dirty="0" err="1"/>
              <a:t>після</a:t>
            </a:r>
            <a:r>
              <a:rPr lang="ru-RU" sz="1800" dirty="0"/>
              <a:t> </a:t>
            </a:r>
            <a:r>
              <a:rPr lang="ru-RU" sz="1800" dirty="0" err="1"/>
              <a:t>першого</a:t>
            </a:r>
            <a:r>
              <a:rPr lang="ru-RU" sz="1800" dirty="0"/>
              <a:t> </a:t>
            </a:r>
            <a:r>
              <a:rPr lang="ru-RU" sz="1800" dirty="0" err="1"/>
              <a:t>порівняння</a:t>
            </a:r>
            <a:r>
              <a:rPr lang="ru-RU" sz="1800" dirty="0"/>
              <a:t> область </a:t>
            </a:r>
            <a:r>
              <a:rPr lang="ru-RU" sz="1800" dirty="0" err="1"/>
              <a:t>звужується</a:t>
            </a:r>
            <a:r>
              <a:rPr lang="ru-RU" sz="1800" dirty="0"/>
              <a:t> до </a:t>
            </a:r>
            <a:r>
              <a:rPr lang="ru-RU" sz="1800" dirty="0">
                <a:solidFill>
                  <a:schemeClr val="accent5">
                    <a:lumMod val="75000"/>
                  </a:schemeClr>
                </a:solidFill>
                <a:latin typeface="Consolas" panose="020B0609020204030204" pitchFamily="49" charset="0"/>
              </a:rPr>
              <a:t>11</a:t>
            </a:r>
            <a:r>
              <a:rPr lang="ru-RU" sz="1800" dirty="0"/>
              <a:t> </a:t>
            </a:r>
            <a:r>
              <a:rPr lang="ru-RU" sz="1800" dirty="0" err="1"/>
              <a:t>елементів</a:t>
            </a:r>
            <a:r>
              <a:rPr lang="ru-RU" sz="1800" dirty="0"/>
              <a:t>, а </a:t>
            </a:r>
            <a:r>
              <a:rPr lang="ru-RU" sz="1800" dirty="0" err="1"/>
              <a:t>після</a:t>
            </a:r>
            <a:r>
              <a:rPr lang="ru-RU" sz="1800" dirty="0"/>
              <a:t> другого — до </a:t>
            </a:r>
            <a:r>
              <a:rPr lang="ru-RU" sz="1800" dirty="0">
                <a:solidFill>
                  <a:schemeClr val="accent5">
                    <a:lumMod val="75000"/>
                  </a:schemeClr>
                </a:solidFill>
                <a:latin typeface="Consolas" panose="020B0609020204030204" pitchFamily="49" charset="0"/>
              </a:rPr>
              <a:t>255</a:t>
            </a:r>
            <a:r>
              <a:rPr lang="ru-RU" sz="1800" dirty="0"/>
              <a:t>. Легко </a:t>
            </a:r>
            <a:r>
              <a:rPr lang="ru-RU" sz="1800" dirty="0" err="1"/>
              <a:t>порахувати</a:t>
            </a:r>
            <a:r>
              <a:rPr lang="ru-RU" sz="1800" dirty="0"/>
              <a:t>, </a:t>
            </a:r>
            <a:r>
              <a:rPr lang="ru-RU" sz="1800" dirty="0" err="1"/>
              <a:t>що</a:t>
            </a:r>
            <a:r>
              <a:rPr lang="ru-RU" sz="1800" dirty="0"/>
              <a:t> для </a:t>
            </a:r>
            <a:r>
              <a:rPr lang="ru-RU" sz="1800" dirty="0" err="1"/>
              <a:t>пошуку</a:t>
            </a:r>
            <a:r>
              <a:rPr lang="ru-RU" sz="1800" dirty="0"/>
              <a:t> в </a:t>
            </a:r>
            <a:r>
              <a:rPr lang="ru-RU" sz="1800" dirty="0" err="1"/>
              <a:t>масиві</a:t>
            </a:r>
            <a:r>
              <a:rPr lang="ru-RU" sz="1800" dirty="0"/>
              <a:t> з </a:t>
            </a:r>
            <a:r>
              <a:rPr lang="ru-RU" sz="1800" dirty="0">
                <a:solidFill>
                  <a:schemeClr val="accent5">
                    <a:lumMod val="75000"/>
                  </a:schemeClr>
                </a:solidFill>
                <a:latin typeface="Consolas" panose="020B0609020204030204" pitchFamily="49" charset="0"/>
              </a:rPr>
              <a:t>1023</a:t>
            </a:r>
            <a:r>
              <a:rPr lang="ru-RU" sz="1800" dirty="0"/>
              <a:t> </a:t>
            </a:r>
            <a:r>
              <a:rPr lang="ru-RU" sz="1800" dirty="0" err="1"/>
              <a:t>елементів</a:t>
            </a:r>
            <a:r>
              <a:rPr lang="ru-RU" sz="1800" dirty="0"/>
              <a:t> </a:t>
            </a:r>
            <a:r>
              <a:rPr lang="ru-RU" sz="1800" dirty="0" err="1"/>
              <a:t>вистачить</a:t>
            </a:r>
            <a:r>
              <a:rPr lang="ru-RU" sz="1800" dirty="0"/>
              <a:t> </a:t>
            </a:r>
            <a:r>
              <a:rPr lang="ru-RU" sz="1800" dirty="0">
                <a:solidFill>
                  <a:schemeClr val="accent5">
                    <a:lumMod val="75000"/>
                  </a:schemeClr>
                </a:solidFill>
                <a:latin typeface="Consolas" panose="020B0609020204030204" pitchFamily="49" charset="0"/>
              </a:rPr>
              <a:t>10</a:t>
            </a:r>
            <a:r>
              <a:rPr lang="ru-RU" sz="1800" dirty="0"/>
              <a:t> </a:t>
            </a:r>
            <a:r>
              <a:rPr lang="ru-RU" sz="1800" dirty="0" err="1"/>
              <a:t>порівнянь</a:t>
            </a:r>
            <a:r>
              <a:rPr lang="ru-RU" sz="1800" dirty="0"/>
              <a:t>.</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AAC9512A-DA48-4B50-B269-45F212C3F0BD}"/>
              </a:ext>
            </a:extLst>
          </p:cNvPr>
          <p:cNvPicPr>
            <a:picLocks noChangeAspect="1"/>
          </p:cNvPicPr>
          <p:nvPr/>
        </p:nvPicPr>
        <p:blipFill>
          <a:blip r:embed="rId2"/>
          <a:stretch>
            <a:fillRect/>
          </a:stretch>
        </p:blipFill>
        <p:spPr>
          <a:xfrm>
            <a:off x="9818164" y="-1"/>
            <a:ext cx="2208957" cy="6858000"/>
          </a:xfrm>
          <a:prstGeom prst="rect">
            <a:avLst/>
          </a:prstGeom>
        </p:spPr>
      </p:pic>
    </p:spTree>
    <p:extLst>
      <p:ext uri="{BB962C8B-B14F-4D97-AF65-F5344CB8AC3E}">
        <p14:creationId xmlns:p14="http://schemas.microsoft.com/office/powerpoint/2010/main" val="3659182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12290" name="Picture 2" descr="Binary Search - Data Structure and Algorithm Tutorials - GeeksforGeeks">
            <a:extLst>
              <a:ext uri="{FF2B5EF4-FFF2-40B4-BE49-F238E27FC236}">
                <a16:creationId xmlns:a16="http://schemas.microsoft.com/office/drawing/2014/main" id="{1D2D393C-EFEC-4596-9494-DB7F89827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905" y="512240"/>
            <a:ext cx="11030190" cy="614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642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Функція</a:t>
            </a:r>
            <a:r>
              <a:rPr lang="ru-RU" sz="3600" b="1" dirty="0"/>
              <a:t>, яка </a:t>
            </a:r>
            <a:r>
              <a:rPr lang="ru-RU" sz="3600" b="1" dirty="0" err="1"/>
              <a:t>приймає</a:t>
            </a:r>
            <a:r>
              <a:rPr lang="ru-RU" sz="3600" b="1" dirty="0"/>
              <a:t> один параметр, </a:t>
            </a:r>
            <a:br>
              <a:rPr lang="ru-RU" sz="3600" b="1" dirty="0"/>
            </a:br>
            <a:r>
              <a:rPr lang="ru-RU" sz="3600" b="1" dirty="0"/>
              <a:t>але не </a:t>
            </a:r>
            <a:r>
              <a:rPr lang="ru-RU" sz="3600" b="1" dirty="0" err="1"/>
              <a:t>повертає</a:t>
            </a:r>
            <a:r>
              <a:rPr lang="ru-RU" sz="3600" b="1" dirty="0"/>
              <a:t> </a:t>
            </a:r>
            <a:r>
              <a:rPr lang="ru-RU" sz="3600" b="1" dirty="0" err="1"/>
              <a:t>жодного</a:t>
            </a:r>
            <a:r>
              <a:rPr lang="ru-RU" sz="3600" b="1" dirty="0"/>
              <a:t> </a:t>
            </a:r>
            <a:r>
              <a:rPr lang="ru-RU" sz="3600" b="1" dirty="0" err="1"/>
              <a:t>значення</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A33F291A-E3ED-42EC-A356-BB3222F7E533}"/>
              </a:ext>
            </a:extLst>
          </p:cNvPr>
          <p:cNvPicPr>
            <a:picLocks noChangeAspect="1"/>
          </p:cNvPicPr>
          <p:nvPr/>
        </p:nvPicPr>
        <p:blipFill>
          <a:blip r:embed="rId2"/>
          <a:stretch>
            <a:fillRect/>
          </a:stretch>
        </p:blipFill>
        <p:spPr>
          <a:xfrm>
            <a:off x="3025630" y="1086362"/>
            <a:ext cx="6140738" cy="5542967"/>
          </a:xfrm>
          <a:prstGeom prst="rect">
            <a:avLst/>
          </a:prstGeom>
        </p:spPr>
      </p:pic>
    </p:spTree>
    <p:extLst>
      <p:ext uri="{BB962C8B-B14F-4D97-AF65-F5344CB8AC3E}">
        <p14:creationId xmlns:p14="http://schemas.microsoft.com/office/powerpoint/2010/main" val="25866587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13314" name="Picture 2" descr="Binary Search and Its Powerful Applications | by Anshu | Medium">
            <a:extLst>
              <a:ext uri="{FF2B5EF4-FFF2-40B4-BE49-F238E27FC236}">
                <a16:creationId xmlns:a16="http://schemas.microsoft.com/office/drawing/2014/main" id="{EE4A0192-28F8-45CE-B9AC-E62396F01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347662"/>
            <a:ext cx="11430000" cy="616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6391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14338" name="Picture 2" descr="Binary Search. Searching in a sorted array or a binary… | by jb stevenard |  Geek Culture | Medium">
            <a:extLst>
              <a:ext uri="{FF2B5EF4-FFF2-40B4-BE49-F238E27FC236}">
                <a16:creationId xmlns:a16="http://schemas.microsoft.com/office/drawing/2014/main" id="{FC0FD41C-95D9-4D13-9A2D-ED071CF80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065" y="857691"/>
            <a:ext cx="11465867" cy="5438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7338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15362" name="Picture 2" descr="What is a Binary Search?">
            <a:extLst>
              <a:ext uri="{FF2B5EF4-FFF2-40B4-BE49-F238E27FC236}">
                <a16:creationId xmlns:a16="http://schemas.microsoft.com/office/drawing/2014/main" id="{E258CB1C-8E9D-4663-A091-620B39B80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586" y="378619"/>
            <a:ext cx="6748827" cy="6100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7752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16386" name="Picture 2" descr="Binary Search Algorithm with C++ Code | Data Structures &amp; Algorithms -  Simple Snippets">
            <a:extLst>
              <a:ext uri="{FF2B5EF4-FFF2-40B4-BE49-F238E27FC236}">
                <a16:creationId xmlns:a16="http://schemas.microsoft.com/office/drawing/2014/main" id="{5C91477D-366A-4E3F-A19E-E4B42CFDD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4879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Функція</a:t>
            </a:r>
            <a:r>
              <a:rPr lang="ru-RU" sz="3200" b="1" dirty="0"/>
              <a:t>, </a:t>
            </a:r>
            <a:r>
              <a:rPr lang="ru-RU" sz="3200" b="1" dirty="0" err="1"/>
              <a:t>що</a:t>
            </a:r>
            <a:r>
              <a:rPr lang="ru-RU" sz="3200" b="1" dirty="0"/>
              <a:t> </a:t>
            </a:r>
            <a:r>
              <a:rPr lang="ru-RU" sz="3200" b="1" dirty="0" err="1"/>
              <a:t>приймає</a:t>
            </a:r>
            <a:r>
              <a:rPr lang="ru-RU" sz="3200" b="1" dirty="0"/>
              <a:t> </a:t>
            </a:r>
            <a:r>
              <a:rPr lang="ru-RU" sz="3200" b="1" dirty="0" err="1"/>
              <a:t>необмежену</a:t>
            </a:r>
            <a:r>
              <a:rPr lang="en-US" sz="3200" b="1" dirty="0"/>
              <a:t> </a:t>
            </a:r>
            <a:r>
              <a:rPr lang="ru-RU" sz="3200" b="1" dirty="0" err="1"/>
              <a:t>кількість</a:t>
            </a:r>
            <a:r>
              <a:rPr lang="ru-RU" sz="3200" b="1" dirty="0"/>
              <a:t> </a:t>
            </a:r>
            <a:r>
              <a:rPr lang="ru-RU" sz="3200" b="1" dirty="0" err="1"/>
              <a:t>параметрів</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Давайте подумаємо, чи можемо ми розв'язати таку задачу: потрібно </a:t>
            </a:r>
            <a:r>
              <a:rPr lang="uk-UA" sz="1800" b="1" dirty="0">
                <a:highlight>
                  <a:srgbClr val="00FF00"/>
                </a:highlight>
              </a:rPr>
              <a:t>створити функцію, що приймає необмежену кількість параметрів</a:t>
            </a:r>
            <a:r>
              <a:rPr lang="uk-UA" sz="1800" dirty="0"/>
              <a:t>.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Наприклад, ми хочемо створити </a:t>
            </a:r>
            <a:r>
              <a:rPr lang="uk-UA" sz="1800" b="1" dirty="0">
                <a:highlight>
                  <a:srgbClr val="00FF00"/>
                </a:highlight>
              </a:rPr>
              <a:t>функцію, яка знаходить суму всіх переданих параметрів</a:t>
            </a:r>
            <a:r>
              <a:rPr lang="uk-UA" sz="1800" dirty="0"/>
              <a:t>. </a:t>
            </a:r>
            <a:r>
              <a:rPr lang="uk-UA" sz="1800" b="1" dirty="0">
                <a:highlight>
                  <a:srgbClr val="00FFFF"/>
                </a:highlight>
              </a:rPr>
              <a:t>Кількість параметрів спочатку невідома</a:t>
            </a:r>
            <a:r>
              <a:rPr lang="uk-UA" sz="1800" dirty="0"/>
              <a:t>.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Реалізувати таку задачу з урахуванням наших поточних знань складно. Нам завжди потрібно вказувати кількість параметрів, яку було передбачено для виклику при визначенні функції. Можна спробувати вирішити цю задачу, </a:t>
            </a:r>
            <a:r>
              <a:rPr lang="uk-UA" sz="1800" b="1" dirty="0">
                <a:highlight>
                  <a:srgbClr val="FFFF00"/>
                </a:highlight>
              </a:rPr>
              <a:t>передаючи як параметр масив</a:t>
            </a:r>
            <a:r>
              <a:rPr lang="uk-UA" sz="1800" dirty="0"/>
              <a:t>. Це допоможе нам не фіксуватися на кількості значень. Однак у цьому випадку </a:t>
            </a:r>
            <a:r>
              <a:rPr lang="uk-UA" sz="1800" b="1" dirty="0">
                <a:highlight>
                  <a:srgbClr val="FFFF00"/>
                </a:highlight>
              </a:rPr>
              <a:t>є дві проблеми</a:t>
            </a:r>
            <a:r>
              <a:rPr lang="uk-UA" sz="1800" dirty="0"/>
              <a:t>: </a:t>
            </a:r>
          </a:p>
          <a:p>
            <a:pPr marL="540000" indent="360000">
              <a:lnSpc>
                <a:spcPct val="150000"/>
              </a:lnSpc>
              <a:spcBef>
                <a:spcPts val="0"/>
              </a:spcBef>
              <a:buNone/>
            </a:pPr>
            <a:r>
              <a:rPr lang="ru-RU" sz="1800" dirty="0"/>
              <a:t>1. </a:t>
            </a:r>
            <a:r>
              <a:rPr lang="ru-RU" sz="1800" dirty="0" err="1"/>
              <a:t>Усі</a:t>
            </a:r>
            <a:r>
              <a:rPr lang="ru-RU" sz="1800" dirty="0"/>
              <a:t> </a:t>
            </a:r>
            <a:r>
              <a:rPr lang="ru-RU" sz="1800" dirty="0" err="1"/>
              <a:t>параметри</a:t>
            </a:r>
            <a:r>
              <a:rPr lang="ru-RU" sz="1800" dirty="0"/>
              <a:t> </a:t>
            </a:r>
            <a:r>
              <a:rPr lang="ru-RU" sz="1800" dirty="0" err="1"/>
              <a:t>потрібно</a:t>
            </a:r>
            <a:r>
              <a:rPr lang="ru-RU" sz="1800" dirty="0"/>
              <a:t> </a:t>
            </a:r>
            <a:r>
              <a:rPr lang="ru-RU" sz="1800" dirty="0" err="1"/>
              <a:t>збирати</a:t>
            </a:r>
            <a:r>
              <a:rPr lang="ru-RU" sz="1800" dirty="0"/>
              <a:t> в </a:t>
            </a:r>
            <a:r>
              <a:rPr lang="ru-RU" sz="1800" dirty="0" err="1"/>
              <a:t>масиві</a:t>
            </a:r>
            <a:r>
              <a:rPr lang="ru-RU" sz="1800" dirty="0"/>
              <a:t> перед </a:t>
            </a:r>
            <a:r>
              <a:rPr lang="ru-RU" sz="1800" dirty="0" err="1"/>
              <a:t>викликом</a:t>
            </a:r>
            <a:r>
              <a:rPr lang="ru-RU" sz="1800" dirty="0"/>
              <a:t> </a:t>
            </a:r>
            <a:r>
              <a:rPr lang="ru-RU" sz="1800" dirty="0" err="1"/>
              <a:t>функції</a:t>
            </a:r>
            <a:r>
              <a:rPr lang="ru-RU" sz="1800" dirty="0"/>
              <a:t> </a:t>
            </a:r>
            <a:endParaRPr lang="en-US" sz="1800" dirty="0"/>
          </a:p>
          <a:p>
            <a:pPr marL="540000" indent="360000">
              <a:lnSpc>
                <a:spcPct val="150000"/>
              </a:lnSpc>
              <a:spcBef>
                <a:spcPts val="0"/>
              </a:spcBef>
              <a:buNone/>
            </a:pPr>
            <a:r>
              <a:rPr lang="ru-RU" sz="1800" dirty="0"/>
              <a:t>2. </a:t>
            </a:r>
            <a:r>
              <a:rPr lang="ru-RU" sz="1800" dirty="0" err="1"/>
              <a:t>Якщо</a:t>
            </a:r>
            <a:r>
              <a:rPr lang="ru-RU" sz="1800" dirty="0"/>
              <a:t> нам </a:t>
            </a:r>
            <a:r>
              <a:rPr lang="ru-RU" sz="1800" dirty="0" err="1"/>
              <a:t>необхідно</a:t>
            </a:r>
            <a:r>
              <a:rPr lang="ru-RU" sz="1800" dirty="0"/>
              <a:t> </a:t>
            </a:r>
            <a:r>
              <a:rPr lang="ru-RU" sz="1800" dirty="0" err="1"/>
              <a:t>передати</a:t>
            </a:r>
            <a:r>
              <a:rPr lang="ru-RU" sz="1800" dirty="0"/>
              <a:t> </a:t>
            </a:r>
            <a:r>
              <a:rPr lang="ru-RU" sz="1800" dirty="0" err="1"/>
              <a:t>параметри</a:t>
            </a:r>
            <a:r>
              <a:rPr lang="ru-RU" sz="1800" dirty="0"/>
              <a:t> </a:t>
            </a:r>
            <a:r>
              <a:rPr lang="ru-RU" sz="1800" dirty="0" err="1"/>
              <a:t>різних</a:t>
            </a:r>
            <a:r>
              <a:rPr lang="ru-RU" sz="1800" dirty="0"/>
              <a:t> </a:t>
            </a:r>
            <a:r>
              <a:rPr lang="ru-RU" sz="1800" dirty="0" err="1"/>
              <a:t>типів</a:t>
            </a:r>
            <a:r>
              <a:rPr lang="ru-RU" sz="1800" dirty="0"/>
              <a:t>, </a:t>
            </a:r>
            <a:r>
              <a:rPr lang="ru-RU" sz="1800" dirty="0" err="1"/>
              <a:t>підхід</a:t>
            </a:r>
            <a:r>
              <a:rPr lang="ru-RU" sz="1800" dirty="0"/>
              <a:t> з </a:t>
            </a:r>
            <a:r>
              <a:rPr lang="ru-RU" sz="1800" dirty="0" err="1"/>
              <a:t>масивом</a:t>
            </a:r>
            <a:r>
              <a:rPr lang="ru-RU" sz="1800" dirty="0"/>
              <a:t> не </a:t>
            </a:r>
            <a:r>
              <a:rPr lang="ru-RU" sz="1800" dirty="0" err="1"/>
              <a:t>підходить</a:t>
            </a:r>
            <a:r>
              <a:rPr lang="ru-RU" sz="1800" dirty="0"/>
              <a:t>, </a:t>
            </a:r>
            <a:r>
              <a:rPr lang="ru-RU" sz="1800" dirty="0" err="1"/>
              <a:t>адже</a:t>
            </a:r>
            <a:r>
              <a:rPr lang="ru-RU" sz="1800" dirty="0"/>
              <a:t> </a:t>
            </a:r>
            <a:r>
              <a:rPr lang="ru-RU" sz="1800" dirty="0" err="1"/>
              <a:t>масив</a:t>
            </a:r>
            <a:r>
              <a:rPr lang="ru-RU" sz="1800" dirty="0"/>
              <a:t> </a:t>
            </a:r>
            <a:r>
              <a:rPr lang="ru-RU" sz="1800" dirty="0" err="1"/>
              <a:t>містить</a:t>
            </a:r>
            <a:r>
              <a:rPr lang="ru-RU" sz="1800" dirty="0"/>
              <a:t> </a:t>
            </a:r>
            <a:r>
              <a:rPr lang="ru-RU" sz="1800" dirty="0" err="1"/>
              <a:t>елементи</a:t>
            </a:r>
            <a:r>
              <a:rPr lang="ru-RU" sz="1800" dirty="0"/>
              <a:t> одного типу.</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27638087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Функція</a:t>
            </a:r>
            <a:r>
              <a:rPr lang="ru-RU" sz="3200" b="1" dirty="0"/>
              <a:t>, </a:t>
            </a:r>
            <a:r>
              <a:rPr lang="ru-RU" sz="3200" b="1" dirty="0" err="1"/>
              <a:t>що</a:t>
            </a:r>
            <a:r>
              <a:rPr lang="ru-RU" sz="3200" b="1" dirty="0"/>
              <a:t> </a:t>
            </a:r>
            <a:r>
              <a:rPr lang="ru-RU" sz="3200" b="1" dirty="0" err="1"/>
              <a:t>приймає</a:t>
            </a:r>
            <a:r>
              <a:rPr lang="ru-RU" sz="3200" b="1" dirty="0"/>
              <a:t> </a:t>
            </a:r>
            <a:r>
              <a:rPr lang="ru-RU" sz="3200" b="1" dirty="0" err="1"/>
              <a:t>необмежену</a:t>
            </a:r>
            <a:r>
              <a:rPr lang="en-US" sz="3200" b="1" dirty="0"/>
              <a:t> </a:t>
            </a:r>
            <a:r>
              <a:rPr lang="ru-RU" sz="3200" b="1" dirty="0" err="1"/>
              <a:t>кількість</a:t>
            </a:r>
            <a:r>
              <a:rPr lang="ru-RU" sz="3200" b="1" dirty="0"/>
              <a:t> </a:t>
            </a:r>
            <a:r>
              <a:rPr lang="ru-RU" sz="3200" b="1" dirty="0" err="1"/>
              <a:t>параметрів</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Можна продовжувати фантазувати, як вирішувати цю проблему за допомогою масиву покажчиків, але краще використовувати готове рішення, яке існує в С++. </a:t>
            </a:r>
            <a:endParaRPr lang="en-US" sz="1800" dirty="0"/>
          </a:p>
          <a:p>
            <a:pPr marL="540000" indent="360000">
              <a:lnSpc>
                <a:spcPct val="150000"/>
              </a:lnSpc>
              <a:spcBef>
                <a:spcPts val="0"/>
              </a:spcBef>
              <a:buNone/>
            </a:pPr>
            <a:r>
              <a:rPr lang="uk-UA" sz="1800" dirty="0"/>
              <a:t>Для створення функції з необмеженою кількістю параметрів, необхідно скористатися макросами </a:t>
            </a:r>
            <a:r>
              <a:rPr lang="en-US" sz="1800" dirty="0" err="1">
                <a:solidFill>
                  <a:schemeClr val="accent5">
                    <a:lumMod val="75000"/>
                  </a:schemeClr>
                </a:solidFill>
                <a:latin typeface="Consolas" panose="020B0609020204030204" pitchFamily="49" charset="0"/>
              </a:rPr>
              <a:t>va_start</a:t>
            </a:r>
            <a:r>
              <a:rPr lang="en-US" sz="1800" dirty="0"/>
              <a:t>, </a:t>
            </a:r>
            <a:r>
              <a:rPr lang="en-US" sz="1800" dirty="0" err="1">
                <a:solidFill>
                  <a:schemeClr val="accent5">
                    <a:lumMod val="75000"/>
                  </a:schemeClr>
                </a:solidFill>
                <a:latin typeface="Consolas" panose="020B0609020204030204" pitchFamily="49" charset="0"/>
              </a:rPr>
              <a:t>va_end</a:t>
            </a:r>
            <a:r>
              <a:rPr lang="en-US" sz="1800" dirty="0"/>
              <a:t>, </a:t>
            </a:r>
            <a:r>
              <a:rPr lang="en-US" sz="1800" dirty="0" err="1">
                <a:solidFill>
                  <a:schemeClr val="accent5">
                    <a:lumMod val="75000"/>
                  </a:schemeClr>
                </a:solidFill>
                <a:latin typeface="Consolas" panose="020B0609020204030204" pitchFamily="49" charset="0"/>
              </a:rPr>
              <a:t>va_arg</a:t>
            </a:r>
            <a:r>
              <a:rPr lang="en-US" sz="1800" dirty="0"/>
              <a:t>. </a:t>
            </a:r>
            <a:r>
              <a:rPr lang="uk-UA" sz="1800" dirty="0"/>
              <a:t>Ці макроси є в бібліотеці </a:t>
            </a:r>
            <a:r>
              <a:rPr lang="en-US" sz="1800" dirty="0" err="1">
                <a:solidFill>
                  <a:schemeClr val="accent5">
                    <a:lumMod val="75000"/>
                  </a:schemeClr>
                </a:solidFill>
                <a:latin typeface="Consolas" panose="020B0609020204030204" pitchFamily="49" charset="0"/>
              </a:rPr>
              <a:t>cstdarg</a:t>
            </a:r>
            <a:r>
              <a:rPr lang="en-US" sz="1800" dirty="0"/>
              <a:t>. </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Для створення функції зі змінною кількістю параметрів, потрібно додержуватися таких правил: </a:t>
            </a:r>
            <a:endParaRPr lang="en-US" sz="1800" dirty="0"/>
          </a:p>
          <a:p>
            <a:pPr marL="540000" indent="360000">
              <a:lnSpc>
                <a:spcPct val="150000"/>
              </a:lnSpc>
              <a:spcBef>
                <a:spcPts val="0"/>
              </a:spcBef>
              <a:buNone/>
            </a:pPr>
            <a:r>
              <a:rPr lang="uk-UA" sz="1800" dirty="0"/>
              <a:t>1. Функція повинна мати </a:t>
            </a:r>
            <a:r>
              <a:rPr lang="uk-UA" sz="1800" b="1" dirty="0">
                <a:highlight>
                  <a:srgbClr val="00FF00"/>
                </a:highlight>
              </a:rPr>
              <a:t>один чи більше відомих параметрів</a:t>
            </a:r>
            <a:r>
              <a:rPr lang="uk-UA" sz="1800" dirty="0"/>
              <a:t>. Ці відомі параметри </a:t>
            </a:r>
            <a:r>
              <a:rPr lang="uk-UA" sz="1800" b="1" dirty="0">
                <a:highlight>
                  <a:srgbClr val="00FFFF"/>
                </a:highlight>
              </a:rPr>
              <a:t>йдуть перед списком змінних параметрів</a:t>
            </a:r>
            <a:r>
              <a:rPr lang="uk-UA" sz="1800" dirty="0"/>
              <a:t>. Під </a:t>
            </a:r>
            <a:r>
              <a:rPr lang="uk-UA" sz="1800" b="1" dirty="0">
                <a:highlight>
                  <a:srgbClr val="FFFF00"/>
                </a:highlight>
              </a:rPr>
              <a:t>відомими</a:t>
            </a:r>
            <a:r>
              <a:rPr lang="uk-UA" sz="1800" dirty="0"/>
              <a:t> параметрами ми маємо на увазі </a:t>
            </a:r>
            <a:r>
              <a:rPr lang="uk-UA" sz="1800" b="1" dirty="0">
                <a:highlight>
                  <a:srgbClr val="FFFF00"/>
                </a:highlight>
              </a:rPr>
              <a:t>явно задані параметри </a:t>
            </a:r>
            <a:r>
              <a:rPr lang="uk-UA" sz="1800" dirty="0"/>
              <a:t>при описі функції </a:t>
            </a:r>
            <a:endParaRPr lang="en-US" sz="1800" dirty="0"/>
          </a:p>
          <a:p>
            <a:pPr marL="540000" indent="360000">
              <a:lnSpc>
                <a:spcPct val="150000"/>
              </a:lnSpc>
              <a:spcBef>
                <a:spcPts val="0"/>
              </a:spcBef>
              <a:buNone/>
            </a:pPr>
            <a:r>
              <a:rPr lang="uk-UA" sz="1800" dirty="0"/>
              <a:t>2. Для старту прогулянки по списку змінних параметрів потрібно викликати </a:t>
            </a:r>
            <a:r>
              <a:rPr lang="en-US" sz="1800" dirty="0" err="1">
                <a:solidFill>
                  <a:schemeClr val="accent5">
                    <a:lumMod val="75000"/>
                  </a:schemeClr>
                </a:solidFill>
                <a:latin typeface="Consolas" panose="020B0609020204030204" pitchFamily="49" charset="0"/>
              </a:rPr>
              <a:t>va_start</a:t>
            </a:r>
            <a:r>
              <a:rPr lang="en-US" sz="1800" dirty="0"/>
              <a:t> </a:t>
            </a:r>
          </a:p>
          <a:p>
            <a:pPr marL="540000" indent="360000">
              <a:lnSpc>
                <a:spcPct val="150000"/>
              </a:lnSpc>
              <a:spcBef>
                <a:spcPts val="0"/>
              </a:spcBef>
              <a:buNone/>
            </a:pPr>
            <a:r>
              <a:rPr lang="en-US" sz="1800" dirty="0"/>
              <a:t>3. </a:t>
            </a:r>
            <a:r>
              <a:rPr lang="uk-UA" sz="1800" dirty="0"/>
              <a:t>Для отримання параметра зі списку параметрів, потрібно викликати </a:t>
            </a:r>
            <a:r>
              <a:rPr lang="en-US" sz="1800" dirty="0" err="1">
                <a:solidFill>
                  <a:schemeClr val="accent5">
                    <a:lumMod val="75000"/>
                  </a:schemeClr>
                </a:solidFill>
                <a:latin typeface="Consolas" panose="020B0609020204030204" pitchFamily="49" charset="0"/>
              </a:rPr>
              <a:t>va_arg</a:t>
            </a:r>
            <a:r>
              <a:rPr lang="en-US" sz="1800" dirty="0"/>
              <a:t>. </a:t>
            </a:r>
            <a:r>
              <a:rPr lang="uk-UA" sz="1800" dirty="0"/>
              <a:t>Зазвичай </a:t>
            </a:r>
            <a:r>
              <a:rPr lang="en-US" sz="1800" dirty="0" err="1">
                <a:solidFill>
                  <a:schemeClr val="accent5">
                    <a:lumMod val="75000"/>
                  </a:schemeClr>
                </a:solidFill>
                <a:latin typeface="Consolas" panose="020B0609020204030204" pitchFamily="49" charset="0"/>
              </a:rPr>
              <a:t>va_arg</a:t>
            </a:r>
            <a:r>
              <a:rPr lang="en-US" sz="1800" dirty="0"/>
              <a:t> </a:t>
            </a:r>
            <a:r>
              <a:rPr lang="uk-UA" sz="1800" dirty="0"/>
              <a:t>викликається в циклі доти, доки параметри не </a:t>
            </a:r>
            <a:r>
              <a:rPr lang="uk-UA" sz="1800" dirty="0" err="1"/>
              <a:t>закінчаться</a:t>
            </a:r>
            <a:r>
              <a:rPr lang="uk-UA" sz="1800" dirty="0"/>
              <a:t>. </a:t>
            </a:r>
            <a:endParaRPr lang="en-US" sz="1800" dirty="0"/>
          </a:p>
          <a:p>
            <a:pPr marL="540000" indent="360000">
              <a:lnSpc>
                <a:spcPct val="150000"/>
              </a:lnSpc>
              <a:spcBef>
                <a:spcPts val="0"/>
              </a:spcBef>
              <a:buNone/>
            </a:pPr>
            <a:r>
              <a:rPr lang="uk-UA" sz="1800" dirty="0"/>
              <a:t>4. Після отримання всіх параметрів потрібно викликати </a:t>
            </a:r>
            <a:r>
              <a:rPr lang="en-US" sz="1800" dirty="0" err="1">
                <a:solidFill>
                  <a:schemeClr val="accent5">
                    <a:lumMod val="75000"/>
                  </a:schemeClr>
                </a:solidFill>
                <a:latin typeface="Consolas" panose="020B0609020204030204" pitchFamily="49" charset="0"/>
              </a:rPr>
              <a:t>va_end</a:t>
            </a:r>
            <a:r>
              <a:rPr lang="en-US" sz="1800" dirty="0">
                <a:solidFill>
                  <a:schemeClr val="accent5">
                    <a:lumMod val="75000"/>
                  </a:schemeClr>
                </a:solidFill>
                <a:latin typeface="Consolas" panose="020B0609020204030204" pitchFamily="49" charset="0"/>
              </a:rPr>
              <a:t> </a:t>
            </a:r>
            <a:r>
              <a:rPr lang="uk-UA" sz="1800" dirty="0"/>
              <a:t>для коректного завершення роботи.</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37201458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Розглянемо</a:t>
            </a:r>
            <a:r>
              <a:rPr lang="ru-RU" sz="3200" b="1" dirty="0"/>
              <a:t> </a:t>
            </a:r>
            <a:r>
              <a:rPr lang="ru-RU" sz="3200" b="1" dirty="0" err="1"/>
              <a:t>кожен</a:t>
            </a:r>
            <a:r>
              <a:rPr lang="ru-RU" sz="3200" b="1" dirty="0"/>
              <a:t> </a:t>
            </a:r>
            <a:r>
              <a:rPr lang="ru-RU" sz="3200" b="1" dirty="0" err="1"/>
              <a:t>із</a:t>
            </a:r>
            <a:r>
              <a:rPr lang="ru-RU" sz="3200" b="1" dirty="0"/>
              <a:t> </a:t>
            </a:r>
            <a:r>
              <a:rPr lang="ru-RU" sz="3200" b="1" dirty="0" err="1"/>
              <a:t>макросів</a:t>
            </a:r>
            <a:r>
              <a:rPr lang="ru-RU" sz="3200" b="1" dirty="0"/>
              <a:t> </a:t>
            </a:r>
            <a:r>
              <a:rPr lang="ru-RU" sz="3200" b="1" dirty="0" err="1"/>
              <a:t>окремо</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nn-NO" sz="1800" dirty="0">
                <a:solidFill>
                  <a:schemeClr val="accent5">
                    <a:lumMod val="75000"/>
                  </a:schemeClr>
                </a:solidFill>
                <a:latin typeface="Consolas" panose="020B0609020204030204" pitchFamily="49" charset="0"/>
              </a:rPr>
              <a:t>void va_start (va_list ap, lastParam);</a:t>
            </a:r>
          </a:p>
          <a:p>
            <a:pPr marL="540000" indent="360000">
              <a:lnSpc>
                <a:spcPct val="150000"/>
              </a:lnSpc>
              <a:spcBef>
                <a:spcPts val="0"/>
              </a:spcBef>
              <a:buNone/>
            </a:pPr>
            <a:r>
              <a:rPr lang="ru-RU" sz="1800" dirty="0" err="1"/>
              <a:t>Цей</a:t>
            </a:r>
            <a:r>
              <a:rPr lang="ru-RU" sz="1800" dirty="0"/>
              <a:t> макрос </a:t>
            </a:r>
            <a:r>
              <a:rPr lang="ru-RU" sz="1800" dirty="0" err="1"/>
              <a:t>ініціалізує</a:t>
            </a:r>
            <a:r>
              <a:rPr lang="ru-RU" sz="1800" dirty="0"/>
              <a:t> аргумент </a:t>
            </a:r>
            <a:r>
              <a:rPr lang="ru-RU" sz="1800" dirty="0" err="1">
                <a:solidFill>
                  <a:schemeClr val="accent5">
                    <a:lumMod val="75000"/>
                  </a:schemeClr>
                </a:solidFill>
                <a:latin typeface="Consolas" panose="020B0609020204030204" pitchFamily="49" charset="0"/>
              </a:rPr>
              <a:t>ap</a:t>
            </a:r>
            <a:r>
              <a:rPr lang="ru-RU" sz="1800" dirty="0"/>
              <a:t> </a:t>
            </a:r>
            <a:r>
              <a:rPr lang="ru-RU" sz="1800" dirty="0" err="1"/>
              <a:t>інформацією</a:t>
            </a:r>
            <a:r>
              <a:rPr lang="ru-RU" sz="1800" dirty="0"/>
              <a:t> для проходу по списку </a:t>
            </a:r>
            <a:r>
              <a:rPr lang="ru-RU" sz="1800" dirty="0" err="1"/>
              <a:t>змінних</a:t>
            </a:r>
            <a:r>
              <a:rPr lang="ru-RU" sz="1800" dirty="0"/>
              <a:t> </a:t>
            </a:r>
            <a:r>
              <a:rPr lang="ru-RU" sz="1800" dirty="0" err="1"/>
              <a:t>параметрів</a:t>
            </a:r>
            <a:r>
              <a:rPr lang="ru-RU" sz="1800" dirty="0"/>
              <a:t>, </a:t>
            </a:r>
            <a:r>
              <a:rPr lang="ru-RU" sz="1800" dirty="0" err="1">
                <a:solidFill>
                  <a:schemeClr val="accent5">
                    <a:lumMod val="75000"/>
                  </a:schemeClr>
                </a:solidFill>
                <a:latin typeface="Consolas" panose="020B0609020204030204" pitchFamily="49" charset="0"/>
              </a:rPr>
              <a:t>lastParam</a:t>
            </a:r>
            <a:r>
              <a:rPr lang="ru-RU" sz="1800" dirty="0"/>
              <a:t> — </a:t>
            </a:r>
            <a:r>
              <a:rPr lang="ru-RU" sz="1800" dirty="0" err="1"/>
              <a:t>ім'я</a:t>
            </a:r>
            <a:r>
              <a:rPr lang="ru-RU" sz="1800" dirty="0"/>
              <a:t> </a:t>
            </a:r>
            <a:r>
              <a:rPr lang="ru-RU" sz="1800" dirty="0" err="1"/>
              <a:t>останнього</a:t>
            </a:r>
            <a:r>
              <a:rPr lang="ru-RU" sz="1800" dirty="0"/>
              <a:t> </a:t>
            </a:r>
            <a:r>
              <a:rPr lang="ru-RU" sz="1800" dirty="0" err="1"/>
              <a:t>відомого</a:t>
            </a:r>
            <a:r>
              <a:rPr lang="ru-RU" sz="1800" dirty="0"/>
              <a:t> параметра.</a:t>
            </a:r>
            <a:endParaRPr lang="en-US" sz="1800" dirty="0"/>
          </a:p>
          <a:p>
            <a:pPr marL="540000" indent="360000">
              <a:lnSpc>
                <a:spcPct val="150000"/>
              </a:lnSpc>
              <a:spcBef>
                <a:spcPts val="0"/>
              </a:spcBef>
              <a:buNone/>
            </a:pPr>
            <a:endParaRPr lang="fr-FR"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r>
              <a:rPr lang="fr-FR" sz="1800" dirty="0">
                <a:solidFill>
                  <a:schemeClr val="accent5">
                    <a:lumMod val="75000"/>
                  </a:schemeClr>
                </a:solidFill>
                <a:latin typeface="Consolas" panose="020B0609020204030204" pitchFamily="49" charset="0"/>
              </a:rPr>
              <a:t>type va_arg (va_list ap, type)</a:t>
            </a:r>
          </a:p>
          <a:p>
            <a:pPr marL="540000" indent="360000">
              <a:lnSpc>
                <a:spcPct val="150000"/>
              </a:lnSpc>
              <a:spcBef>
                <a:spcPts val="0"/>
              </a:spcBef>
              <a:buNone/>
            </a:pPr>
            <a:r>
              <a:rPr lang="uk-UA" sz="1800" dirty="0"/>
              <a:t>Макрос </a:t>
            </a:r>
            <a:r>
              <a:rPr lang="en-US" sz="1800" dirty="0" err="1">
                <a:solidFill>
                  <a:schemeClr val="accent5">
                    <a:lumMod val="75000"/>
                  </a:schemeClr>
                </a:solidFill>
                <a:latin typeface="Consolas" panose="020B0609020204030204" pitchFamily="49" charset="0"/>
              </a:rPr>
              <a:t>va_arg</a:t>
            </a:r>
            <a:r>
              <a:rPr lang="en-US" sz="1800" dirty="0">
                <a:solidFill>
                  <a:schemeClr val="accent5">
                    <a:lumMod val="75000"/>
                  </a:schemeClr>
                </a:solidFill>
              </a:rPr>
              <a:t> </a:t>
            </a:r>
            <a:r>
              <a:rPr lang="uk-UA" sz="1800" dirty="0"/>
              <a:t>викликається для отримання наступного значення зі списку змінних параметрів. В </a:t>
            </a:r>
            <a:r>
              <a:rPr lang="en-US" sz="1800" dirty="0">
                <a:solidFill>
                  <a:schemeClr val="accent5">
                    <a:lumMod val="75000"/>
                  </a:schemeClr>
                </a:solidFill>
                <a:latin typeface="Consolas" panose="020B0609020204030204" pitchFamily="49" charset="0"/>
              </a:rPr>
              <a:t>ap</a:t>
            </a:r>
            <a:r>
              <a:rPr lang="en-US" sz="1800" dirty="0"/>
              <a:t> </a:t>
            </a:r>
            <a:r>
              <a:rPr lang="uk-UA" sz="1800" dirty="0"/>
              <a:t>вказується змінна, яка </a:t>
            </a:r>
            <a:r>
              <a:rPr lang="uk-UA" sz="1800" dirty="0" err="1"/>
              <a:t>ініціалізована</a:t>
            </a:r>
            <a:r>
              <a:rPr lang="uk-UA" sz="1800" dirty="0"/>
              <a:t> в </a:t>
            </a:r>
            <a:r>
              <a:rPr lang="en-US" sz="1800" dirty="0" err="1">
                <a:solidFill>
                  <a:schemeClr val="accent5">
                    <a:lumMod val="75000"/>
                  </a:schemeClr>
                </a:solidFill>
                <a:latin typeface="Consolas" panose="020B0609020204030204" pitchFamily="49" charset="0"/>
              </a:rPr>
              <a:t>va_start</a:t>
            </a:r>
            <a:r>
              <a:rPr lang="en-US" sz="1800" dirty="0"/>
              <a:t>. </a:t>
            </a:r>
            <a:r>
              <a:rPr lang="uk-UA" sz="1800" dirty="0"/>
              <a:t>Параметр </a:t>
            </a:r>
            <a:r>
              <a:rPr lang="en-US" sz="1800" dirty="0">
                <a:solidFill>
                  <a:schemeClr val="accent5">
                    <a:lumMod val="75000"/>
                  </a:schemeClr>
                </a:solidFill>
                <a:latin typeface="Consolas" panose="020B0609020204030204" pitchFamily="49" charset="0"/>
              </a:rPr>
              <a:t>type</a:t>
            </a:r>
            <a:r>
              <a:rPr lang="en-US" sz="1800" dirty="0"/>
              <a:t> — </a:t>
            </a:r>
            <a:r>
              <a:rPr lang="uk-UA" sz="1800" dirty="0"/>
              <a:t>це очікуваний тип наступного значення. Отримане значення повертається з макросу </a:t>
            </a:r>
            <a:r>
              <a:rPr lang="en-US" sz="1800" dirty="0" err="1">
                <a:solidFill>
                  <a:schemeClr val="accent5">
                    <a:lumMod val="75000"/>
                  </a:schemeClr>
                </a:solidFill>
                <a:latin typeface="Consolas" panose="020B0609020204030204" pitchFamily="49" charset="0"/>
              </a:rPr>
              <a:t>va_arg</a:t>
            </a:r>
            <a:r>
              <a:rPr lang="en-US" sz="1800" dirty="0"/>
              <a:t>. </a:t>
            </a:r>
            <a:r>
              <a:rPr lang="uk-UA" sz="1800" dirty="0"/>
              <a:t>Після виклику </a:t>
            </a:r>
            <a:r>
              <a:rPr lang="en-US" sz="1800" dirty="0" err="1">
                <a:solidFill>
                  <a:schemeClr val="accent5">
                    <a:lumMod val="75000"/>
                  </a:schemeClr>
                </a:solidFill>
                <a:latin typeface="Consolas" panose="020B0609020204030204" pitchFamily="49" charset="0"/>
              </a:rPr>
              <a:t>va_arg</a:t>
            </a:r>
            <a:r>
              <a:rPr lang="en-US" sz="1800" dirty="0">
                <a:solidFill>
                  <a:schemeClr val="accent5">
                    <a:lumMod val="75000"/>
                  </a:schemeClr>
                </a:solidFill>
              </a:rPr>
              <a:t> </a:t>
            </a:r>
            <a:r>
              <a:rPr lang="uk-UA" sz="1800" dirty="0"/>
              <a:t>параметр </a:t>
            </a:r>
            <a:r>
              <a:rPr lang="en-US" sz="1800" dirty="0">
                <a:solidFill>
                  <a:schemeClr val="accent5">
                    <a:lumMod val="75000"/>
                  </a:schemeClr>
                </a:solidFill>
                <a:latin typeface="Consolas" panose="020B0609020204030204" pitchFamily="49" charset="0"/>
              </a:rPr>
              <a:t>ap</a:t>
            </a:r>
            <a:r>
              <a:rPr lang="en-US" sz="1800" dirty="0"/>
              <a:t> </a:t>
            </a:r>
            <a:r>
              <a:rPr lang="uk-UA" sz="1800" dirty="0"/>
              <a:t>змінює своє значення, щоб надати доступ до наступного значення після отриманого.</a:t>
            </a:r>
          </a:p>
          <a:p>
            <a:pPr marL="540000" indent="360000">
              <a:lnSpc>
                <a:spcPct val="150000"/>
              </a:lnSpc>
              <a:spcBef>
                <a:spcPts val="0"/>
              </a:spcBef>
              <a:buNone/>
            </a:pPr>
            <a:endParaRPr lang="en-US" sz="1800" dirty="0"/>
          </a:p>
          <a:p>
            <a:pPr marL="540000" indent="360000">
              <a:lnSpc>
                <a:spcPct val="150000"/>
              </a:lnSpc>
              <a:spcBef>
                <a:spcPts val="0"/>
              </a:spcBef>
              <a:buNone/>
            </a:pPr>
            <a:r>
              <a:rPr lang="fr-FR" sz="1800" dirty="0">
                <a:solidFill>
                  <a:schemeClr val="accent5">
                    <a:lumMod val="75000"/>
                  </a:schemeClr>
                </a:solidFill>
                <a:latin typeface="Consolas" panose="020B0609020204030204" pitchFamily="49" charset="0"/>
              </a:rPr>
              <a:t>void va_end (va_list ap)</a:t>
            </a:r>
          </a:p>
          <a:p>
            <a:pPr marL="540000" indent="360000">
              <a:lnSpc>
                <a:spcPct val="150000"/>
              </a:lnSpc>
              <a:spcBef>
                <a:spcPts val="0"/>
              </a:spcBef>
              <a:buNone/>
            </a:pPr>
            <a:r>
              <a:rPr lang="ru-RU" sz="1800" dirty="0" err="1"/>
              <a:t>Цей</a:t>
            </a:r>
            <a:r>
              <a:rPr lang="ru-RU" sz="1800" dirty="0"/>
              <a:t> макрос </a:t>
            </a:r>
            <a:r>
              <a:rPr lang="ru-RU" sz="1800" dirty="0" err="1"/>
              <a:t>потрібно</a:t>
            </a:r>
            <a:r>
              <a:rPr lang="ru-RU" sz="1800" dirty="0"/>
              <a:t> </a:t>
            </a:r>
            <a:r>
              <a:rPr lang="ru-RU" sz="1800" dirty="0" err="1"/>
              <a:t>викликати</a:t>
            </a:r>
            <a:r>
              <a:rPr lang="ru-RU" sz="1800" dirty="0"/>
              <a:t>, коли ми </a:t>
            </a:r>
            <a:r>
              <a:rPr lang="ru-RU" sz="1800" dirty="0" err="1"/>
              <a:t>отримали</a:t>
            </a:r>
            <a:r>
              <a:rPr lang="ru-RU" sz="1800" dirty="0"/>
              <a:t> </a:t>
            </a:r>
            <a:r>
              <a:rPr lang="ru-RU" sz="1800" dirty="0" err="1"/>
              <a:t>всі</a:t>
            </a:r>
            <a:r>
              <a:rPr lang="ru-RU" sz="1800" dirty="0"/>
              <a:t> </a:t>
            </a:r>
            <a:r>
              <a:rPr lang="ru-RU" sz="1800" dirty="0" err="1"/>
              <a:t>необхідні</a:t>
            </a:r>
            <a:r>
              <a:rPr lang="ru-RU" sz="1800" dirty="0"/>
              <a:t> </a:t>
            </a:r>
            <a:r>
              <a:rPr lang="ru-RU" sz="1800" dirty="0" err="1"/>
              <a:t>значення</a:t>
            </a:r>
            <a:r>
              <a:rPr lang="ru-RU" sz="1800" dirty="0"/>
              <a:t>. </a:t>
            </a:r>
            <a:r>
              <a:rPr lang="ru-RU" sz="1800" dirty="0" err="1"/>
              <a:t>Він</a:t>
            </a:r>
            <a:r>
              <a:rPr lang="ru-RU" sz="1800" dirty="0"/>
              <a:t> </a:t>
            </a:r>
            <a:r>
              <a:rPr lang="ru-RU" sz="1800" dirty="0" err="1"/>
              <a:t>використовується</a:t>
            </a:r>
            <a:r>
              <a:rPr lang="ru-RU" sz="1800" dirty="0"/>
              <a:t> для </a:t>
            </a:r>
            <a:r>
              <a:rPr lang="ru-RU" sz="1800" dirty="0" err="1"/>
              <a:t>коректного</a:t>
            </a:r>
            <a:r>
              <a:rPr lang="ru-RU" sz="1800" dirty="0"/>
              <a:t> </a:t>
            </a:r>
            <a:r>
              <a:rPr lang="ru-RU" sz="1800" dirty="0" err="1"/>
              <a:t>завершення</a:t>
            </a:r>
            <a:r>
              <a:rPr lang="ru-RU" sz="1800" dirty="0"/>
              <a:t> </a:t>
            </a:r>
            <a:r>
              <a:rPr lang="ru-RU" sz="1800" dirty="0" err="1"/>
              <a:t>роботи</a:t>
            </a:r>
            <a:r>
              <a:rPr lang="ru-RU" sz="1800" dirty="0"/>
              <a:t>. Аргумент </a:t>
            </a:r>
            <a:r>
              <a:rPr lang="ru-RU" sz="1800" dirty="0" err="1">
                <a:solidFill>
                  <a:schemeClr val="accent5">
                    <a:lumMod val="75000"/>
                  </a:schemeClr>
                </a:solidFill>
                <a:latin typeface="Consolas" panose="020B0609020204030204" pitchFamily="49" charset="0"/>
              </a:rPr>
              <a:t>ap</a:t>
            </a:r>
            <a:r>
              <a:rPr lang="ru-RU" sz="1800" dirty="0"/>
              <a:t> — </a:t>
            </a:r>
            <a:r>
              <a:rPr lang="ru-RU" sz="1800" dirty="0" err="1"/>
              <a:t>це</a:t>
            </a:r>
            <a:r>
              <a:rPr lang="ru-RU" sz="1800" dirty="0"/>
              <a:t> параметр, </a:t>
            </a:r>
            <a:r>
              <a:rPr lang="ru-RU" sz="1800" dirty="0" err="1"/>
              <a:t>ініціалізований</a:t>
            </a:r>
            <a:r>
              <a:rPr lang="ru-RU" sz="1800" dirty="0"/>
              <a:t> у </a:t>
            </a:r>
            <a:r>
              <a:rPr lang="ru-RU" sz="1800" dirty="0" err="1">
                <a:solidFill>
                  <a:schemeClr val="accent5">
                    <a:lumMod val="75000"/>
                  </a:schemeClr>
                </a:solidFill>
                <a:latin typeface="Consolas" panose="020B0609020204030204" pitchFamily="49" charset="0"/>
              </a:rPr>
              <a:t>va_start</a:t>
            </a:r>
            <a:r>
              <a:rPr lang="ru-RU" sz="1800" dirty="0"/>
              <a:t>.</a:t>
            </a:r>
          </a:p>
          <a:p>
            <a:pPr marL="540000" indent="360000">
              <a:lnSpc>
                <a:spcPct val="150000"/>
              </a:lnSpc>
              <a:spcBef>
                <a:spcPts val="0"/>
              </a:spcBef>
              <a:buNone/>
            </a:pPr>
            <a:endParaRPr lang="en-US" sz="1800" dirty="0"/>
          </a:p>
        </p:txBody>
      </p:sp>
    </p:spTree>
    <p:extLst>
      <p:ext uri="{BB962C8B-B14F-4D97-AF65-F5344CB8AC3E}">
        <p14:creationId xmlns:p14="http://schemas.microsoft.com/office/powerpoint/2010/main" val="33727332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Функція</a:t>
            </a:r>
            <a:r>
              <a:rPr lang="ru-RU" sz="3600" b="1" dirty="0"/>
              <a:t>, яка </a:t>
            </a:r>
            <a:r>
              <a:rPr lang="ru-RU" sz="3600" b="1" dirty="0" err="1"/>
              <a:t>обчислює</a:t>
            </a:r>
            <a:r>
              <a:rPr lang="ru-RU" sz="3600" b="1" dirty="0"/>
              <a:t> </a:t>
            </a:r>
            <a:r>
              <a:rPr lang="ru-RU" sz="3600" b="1" dirty="0" err="1"/>
              <a:t>мінімум</a:t>
            </a:r>
            <a:r>
              <a:rPr lang="ru-RU" sz="3600" b="1" dirty="0"/>
              <a:t> з </a:t>
            </a:r>
            <a:r>
              <a:rPr lang="ru-RU" sz="3600" b="1" dirty="0" err="1"/>
              <a:t>отриманих</a:t>
            </a:r>
            <a:r>
              <a:rPr lang="ru-RU" sz="3600" b="1" dirty="0"/>
              <a:t> </a:t>
            </a:r>
            <a:r>
              <a:rPr lang="ru-RU" sz="3600" b="1" dirty="0" err="1"/>
              <a:t>аргументів</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7" name="Рисунок 6">
            <a:extLst>
              <a:ext uri="{FF2B5EF4-FFF2-40B4-BE49-F238E27FC236}">
                <a16:creationId xmlns:a16="http://schemas.microsoft.com/office/drawing/2014/main" id="{F86EEA19-B8BA-4549-93BE-30028F526B3A}"/>
              </a:ext>
            </a:extLst>
          </p:cNvPr>
          <p:cNvPicPr>
            <a:picLocks noChangeAspect="1"/>
          </p:cNvPicPr>
          <p:nvPr/>
        </p:nvPicPr>
        <p:blipFill>
          <a:blip r:embed="rId2"/>
          <a:stretch>
            <a:fillRect/>
          </a:stretch>
        </p:blipFill>
        <p:spPr>
          <a:xfrm>
            <a:off x="3261877" y="932267"/>
            <a:ext cx="5668245" cy="5925732"/>
          </a:xfrm>
          <a:prstGeom prst="rect">
            <a:avLst/>
          </a:prstGeom>
        </p:spPr>
      </p:pic>
    </p:spTree>
    <p:extLst>
      <p:ext uri="{BB962C8B-B14F-4D97-AF65-F5344CB8AC3E}">
        <p14:creationId xmlns:p14="http://schemas.microsoft.com/office/powerpoint/2010/main" val="4941069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З прикладу </a:t>
            </a:r>
            <a:r>
              <a:rPr lang="ru-RU" sz="1800" dirty="0" err="1"/>
              <a:t>вище</a:t>
            </a:r>
            <a:r>
              <a:rPr lang="ru-RU" sz="1800" dirty="0"/>
              <a:t> </a:t>
            </a:r>
            <a:r>
              <a:rPr lang="ru-RU" sz="1800" dirty="0" err="1"/>
              <a:t>ви</a:t>
            </a:r>
            <a:r>
              <a:rPr lang="ru-RU" sz="1800" dirty="0"/>
              <a:t> </a:t>
            </a:r>
            <a:r>
              <a:rPr lang="ru-RU" sz="1800" dirty="0" err="1"/>
              <a:t>дізналися</a:t>
            </a:r>
            <a:r>
              <a:rPr lang="ru-RU" sz="1800" dirty="0"/>
              <a:t> про те, </a:t>
            </a:r>
            <a:r>
              <a:rPr lang="ru-RU" sz="1800" dirty="0" err="1"/>
              <a:t>що</a:t>
            </a:r>
            <a:r>
              <a:rPr lang="ru-RU" sz="1800" dirty="0"/>
              <a:t> для </a:t>
            </a:r>
            <a:r>
              <a:rPr lang="ru-RU" sz="1800" dirty="0" err="1"/>
              <a:t>позначення</a:t>
            </a:r>
            <a:r>
              <a:rPr lang="ru-RU" sz="1800" dirty="0"/>
              <a:t> </a:t>
            </a:r>
            <a:r>
              <a:rPr lang="ru-RU" sz="1800" dirty="0" err="1"/>
              <a:t>змінної</a:t>
            </a:r>
            <a:r>
              <a:rPr lang="ru-RU" sz="1800" dirty="0"/>
              <a:t> </a:t>
            </a:r>
            <a:r>
              <a:rPr lang="ru-RU" sz="1800" dirty="0" err="1"/>
              <a:t>кількості</a:t>
            </a:r>
            <a:r>
              <a:rPr lang="ru-RU" sz="1800" dirty="0"/>
              <a:t> </a:t>
            </a:r>
            <a:r>
              <a:rPr lang="ru-RU" sz="1800" dirty="0" err="1"/>
              <a:t>параметрів</a:t>
            </a:r>
            <a:r>
              <a:rPr lang="ru-RU" sz="1800" dirty="0"/>
              <a:t> </a:t>
            </a:r>
            <a:r>
              <a:rPr lang="ru-RU" sz="1800" dirty="0" err="1"/>
              <a:t>використовується</a:t>
            </a:r>
            <a:r>
              <a:rPr lang="en-US" sz="1800" dirty="0"/>
              <a:t> </a:t>
            </a:r>
            <a:r>
              <a:rPr lang="ru-RU" sz="1800" dirty="0">
                <a:solidFill>
                  <a:schemeClr val="accent5">
                    <a:lumMod val="75000"/>
                  </a:schemeClr>
                </a:solidFill>
                <a:latin typeface="Consolas" panose="020B0609020204030204" pitchFamily="49" charset="0"/>
              </a:rPr>
              <a:t>...</a:t>
            </a: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endParaRPr lang="en-US" sz="1800" dirty="0"/>
          </a:p>
          <a:p>
            <a:pPr marL="540000" indent="360000">
              <a:lnSpc>
                <a:spcPct val="150000"/>
              </a:lnSpc>
              <a:spcBef>
                <a:spcPts val="0"/>
              </a:spcBef>
              <a:buNone/>
            </a:pPr>
            <a:r>
              <a:rPr lang="en-US" sz="1800" dirty="0"/>
              <a:t>g</a:t>
            </a:r>
            <a:endParaRPr lang="uk-UA" sz="1800" dirty="0"/>
          </a:p>
        </p:txBody>
      </p:sp>
    </p:spTree>
    <p:extLst>
      <p:ext uri="{BB962C8B-B14F-4D97-AF65-F5344CB8AC3E}">
        <p14:creationId xmlns:p14="http://schemas.microsoft.com/office/powerpoint/2010/main" val="5270094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Функції зі змінною кількістю параметрів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a:t>
            </a:r>
            <a:r>
              <a:rPr lang="en-US" sz="1800" dirty="0"/>
              <a:t>C++ </a:t>
            </a:r>
            <a:r>
              <a:rPr lang="uk-UA" sz="1800" dirty="0"/>
              <a:t>крім функцій з фіксованим числом параметрів є можливість також викорис­то­вувати </a:t>
            </a:r>
            <a:r>
              <a:rPr lang="uk-UA" sz="1800" b="1" dirty="0">
                <a:highlight>
                  <a:srgbClr val="00FF00"/>
                </a:highlight>
              </a:rPr>
              <a:t>функції зі змінною кількістю параметрів</a:t>
            </a:r>
            <a:r>
              <a:rPr lang="uk-UA" sz="1800" dirty="0"/>
              <a:t>, під якими розуміють функції, в які можна передавати дані, не описуючи їх усіх у прототипі й, відповідно, у заголовку опису функції. Класичним прикладом є успадковані з “чистого” С функції введення/виведення </a:t>
            </a:r>
            <a:r>
              <a:rPr lang="en-US" sz="1800" dirty="0" err="1">
                <a:solidFill>
                  <a:schemeClr val="accent5">
                    <a:lumMod val="75000"/>
                  </a:schemeClr>
                </a:solidFill>
                <a:latin typeface="Consolas" panose="020B0609020204030204" pitchFamily="49" charset="0"/>
              </a:rPr>
              <a:t>scanf</a:t>
            </a:r>
            <a:r>
              <a:rPr lang="en-US" sz="1800" dirty="0"/>
              <a:t> </a:t>
            </a:r>
            <a:r>
              <a:rPr lang="uk-UA" sz="1800" dirty="0"/>
              <a:t>та </a:t>
            </a:r>
            <a:r>
              <a:rPr lang="en-US" sz="1800" dirty="0" err="1">
                <a:solidFill>
                  <a:schemeClr val="accent5">
                    <a:lumMod val="75000"/>
                  </a:schemeClr>
                </a:solidFill>
                <a:latin typeface="Consolas" panose="020B0609020204030204" pitchFamily="49" charset="0"/>
              </a:rPr>
              <a:t>printf</a:t>
            </a:r>
            <a:r>
              <a:rPr lang="en-US" sz="1800" dirty="0"/>
              <a:t>. </a:t>
            </a:r>
            <a:r>
              <a:rPr lang="uk-UA" sz="1800" dirty="0"/>
              <a:t>Список формальних параметрів для функцій із змінним числом параметрів складається з постійних параметрів та змінної частини, яка задається за допомогою конструкції еліпсису, що представляє собою три крапки </a:t>
            </a:r>
            <a:r>
              <a:rPr lang="uk-UA" sz="1800" b="1" dirty="0">
                <a:highlight>
                  <a:srgbClr val="00FF00"/>
                </a:highlight>
              </a:rPr>
              <a:t>…</a:t>
            </a:r>
            <a:r>
              <a:rPr lang="uk-UA" sz="1800" dirty="0"/>
              <a:t> , причому спочатку перераховуються постійні параметри. У загальному випадку формат оголошення функції зі змінною кількістю параметрів має такий вигляд:</a:t>
            </a:r>
            <a:endParaRPr lang="en-US" sz="1800" dirty="0"/>
          </a:p>
          <a:p>
            <a:pPr marL="540000" indent="360000">
              <a:lnSpc>
                <a:spcPct val="150000"/>
              </a:lnSpc>
              <a:spcBef>
                <a:spcPts val="0"/>
              </a:spcBef>
              <a:buNone/>
            </a:pP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тип_результату</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ім’я_функції</a:t>
            </a:r>
            <a:r>
              <a:rPr lang="ru-RU" sz="1800" dirty="0">
                <a:solidFill>
                  <a:schemeClr val="accent5">
                    <a:lumMod val="75000"/>
                  </a:schemeClr>
                </a:solidFill>
                <a:latin typeface="Consolas" panose="020B0609020204030204" pitchFamily="49" charset="0"/>
              </a:rPr>
              <a:t>(параметр1, параметр2, ...);</a:t>
            </a: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r>
              <a:rPr lang="ru-RU" sz="1800" dirty="0"/>
              <a:t>де поля </a:t>
            </a:r>
            <a:r>
              <a:rPr lang="ru-RU" sz="1800" dirty="0">
                <a:solidFill>
                  <a:schemeClr val="accent5">
                    <a:lumMod val="75000"/>
                  </a:schemeClr>
                </a:solidFill>
                <a:latin typeface="Consolas" panose="020B0609020204030204" pitchFamily="49" charset="0"/>
              </a:rPr>
              <a:t>параметр1</a:t>
            </a:r>
            <a:r>
              <a:rPr lang="ru-RU" sz="1800" dirty="0"/>
              <a:t>, </a:t>
            </a:r>
            <a:r>
              <a:rPr lang="ru-RU" sz="1800" dirty="0">
                <a:solidFill>
                  <a:schemeClr val="accent5">
                    <a:lumMod val="75000"/>
                  </a:schemeClr>
                </a:solidFill>
                <a:latin typeface="Consolas" panose="020B0609020204030204" pitchFamily="49" charset="0"/>
              </a:rPr>
              <a:t>параметр2</a:t>
            </a:r>
            <a:r>
              <a:rPr lang="ru-RU" sz="1800" dirty="0"/>
              <a:t> </a:t>
            </a:r>
            <a:r>
              <a:rPr lang="ru-RU" sz="1800" dirty="0" err="1"/>
              <a:t>представляють</a:t>
            </a:r>
            <a:r>
              <a:rPr lang="ru-RU" sz="1800" dirty="0"/>
              <a:t> </a:t>
            </a:r>
            <a:r>
              <a:rPr lang="ru-RU" sz="1800" dirty="0" err="1"/>
              <a:t>постійну</a:t>
            </a:r>
            <a:r>
              <a:rPr lang="ru-RU" sz="1800" dirty="0"/>
              <a:t> </a:t>
            </a:r>
            <a:r>
              <a:rPr lang="ru-RU" sz="1800" dirty="0" err="1"/>
              <a:t>частину</a:t>
            </a:r>
            <a:r>
              <a:rPr lang="ru-RU" sz="1800" dirty="0"/>
              <a:t> списку </a:t>
            </a:r>
            <a:r>
              <a:rPr lang="ru-RU" sz="1800" dirty="0" err="1"/>
              <a:t>параметрів</a:t>
            </a:r>
            <a:r>
              <a:rPr lang="ru-RU" sz="1800" dirty="0"/>
              <a:t> (</a:t>
            </a:r>
            <a:r>
              <a:rPr lang="ru-RU" sz="1800" dirty="0" err="1"/>
              <a:t>хоча</a:t>
            </a:r>
            <a:r>
              <a:rPr lang="ru-RU" sz="1800" dirty="0"/>
              <a:t> </a:t>
            </a:r>
            <a:r>
              <a:rPr lang="ru-RU" sz="1800" dirty="0" err="1"/>
              <a:t>насправді</a:t>
            </a:r>
            <a:r>
              <a:rPr lang="ru-RU" sz="1800" dirty="0"/>
              <a:t> тут </a:t>
            </a:r>
            <a:r>
              <a:rPr lang="ru-RU" sz="1800" dirty="0" err="1"/>
              <a:t>може</a:t>
            </a:r>
            <a:r>
              <a:rPr lang="ru-RU" sz="1800" dirty="0"/>
              <a:t> бути </a:t>
            </a:r>
            <a:r>
              <a:rPr lang="ru-RU" sz="1800" dirty="0" err="1"/>
              <a:t>тільки</a:t>
            </a:r>
            <a:r>
              <a:rPr lang="ru-RU" sz="1800" dirty="0"/>
              <a:t> один параметр </a:t>
            </a:r>
            <a:r>
              <a:rPr lang="ru-RU" sz="1800" dirty="0" err="1"/>
              <a:t>або</a:t>
            </a:r>
            <a:r>
              <a:rPr lang="ru-RU" sz="1800" dirty="0"/>
              <a:t> </a:t>
            </a:r>
            <a:r>
              <a:rPr lang="ru-RU" sz="1800" dirty="0" err="1"/>
              <a:t>більше</a:t>
            </a:r>
            <a:r>
              <a:rPr lang="ru-RU" sz="1800" dirty="0"/>
              <a:t> </a:t>
            </a:r>
            <a:r>
              <a:rPr lang="ru-RU" sz="1800" dirty="0" err="1"/>
              <a:t>ніж</a:t>
            </a:r>
            <a:r>
              <a:rPr lang="ru-RU" sz="1800" dirty="0"/>
              <a:t> два </a:t>
            </a:r>
            <a:r>
              <a:rPr lang="ru-RU" sz="1800" dirty="0" err="1"/>
              <a:t>параметри</a:t>
            </a:r>
            <a:r>
              <a:rPr lang="ru-RU" sz="1800" dirty="0"/>
              <a:t>), а </a:t>
            </a:r>
            <a:r>
              <a:rPr lang="ru-RU" sz="1800" dirty="0" err="1"/>
              <a:t>еліпсис</a:t>
            </a:r>
            <a:r>
              <a:rPr lang="ru-RU" sz="1800" dirty="0"/>
              <a:t> </a:t>
            </a:r>
            <a:r>
              <a:rPr lang="ru-RU" sz="1800" dirty="0">
                <a:solidFill>
                  <a:schemeClr val="accent5">
                    <a:lumMod val="75000"/>
                  </a:schemeClr>
                </a:solidFill>
                <a:latin typeface="Consolas" panose="020B0609020204030204" pitchFamily="49" charset="0"/>
              </a:rPr>
              <a:t>…</a:t>
            </a:r>
            <a:r>
              <a:rPr lang="ru-RU" sz="1800" dirty="0"/>
              <a:t> - </a:t>
            </a:r>
            <a:r>
              <a:rPr lang="ru-RU" sz="1800" dirty="0" err="1"/>
              <a:t>змінну</a:t>
            </a:r>
            <a:r>
              <a:rPr lang="ru-RU" sz="1800" dirty="0"/>
              <a:t> </a:t>
            </a:r>
            <a:r>
              <a:rPr lang="ru-RU" sz="1800" dirty="0" err="1"/>
              <a:t>частину</a:t>
            </a:r>
            <a:r>
              <a:rPr lang="ru-RU" sz="1800" dirty="0"/>
              <a:t>, яка </a:t>
            </a:r>
            <a:r>
              <a:rPr lang="ru-RU" sz="1800" dirty="0" err="1"/>
              <a:t>означає</a:t>
            </a:r>
            <a:r>
              <a:rPr lang="ru-RU" sz="1800" dirty="0"/>
              <a:t> </a:t>
            </a:r>
            <a:r>
              <a:rPr lang="ru-RU" sz="1800" dirty="0" err="1"/>
              <a:t>довільну</a:t>
            </a:r>
            <a:r>
              <a:rPr lang="ru-RU" sz="1800" dirty="0"/>
              <a:t> </a:t>
            </a:r>
            <a:r>
              <a:rPr lang="ru-RU" sz="1800" dirty="0" err="1"/>
              <a:t>кількість</a:t>
            </a:r>
            <a:r>
              <a:rPr lang="ru-RU" sz="1800" dirty="0"/>
              <a:t> </a:t>
            </a:r>
            <a:r>
              <a:rPr lang="ru-RU" sz="1800" dirty="0" err="1"/>
              <a:t>параметрів</a:t>
            </a:r>
            <a:r>
              <a:rPr lang="ru-RU" sz="1800" dirty="0"/>
              <a:t>.</a:t>
            </a:r>
            <a:endParaRPr lang="uk-UA" sz="1800" dirty="0"/>
          </a:p>
        </p:txBody>
      </p:sp>
    </p:spTree>
    <p:extLst>
      <p:ext uri="{BB962C8B-B14F-4D97-AF65-F5344CB8AC3E}">
        <p14:creationId xmlns:p14="http://schemas.microsoft.com/office/powerpoint/2010/main" val="4024425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Функція</a:t>
            </a:r>
            <a:r>
              <a:rPr lang="ru-RU" sz="3600" b="1" dirty="0"/>
              <a:t>, яка </a:t>
            </a:r>
            <a:r>
              <a:rPr lang="ru-RU" sz="3600" b="1" dirty="0" err="1"/>
              <a:t>приймає</a:t>
            </a:r>
            <a:r>
              <a:rPr lang="ru-RU" sz="3600" b="1" dirty="0"/>
              <a:t> два </a:t>
            </a:r>
            <a:r>
              <a:rPr lang="ru-RU" sz="3600" b="1" dirty="0" err="1"/>
              <a:t>параметри</a:t>
            </a:r>
            <a:r>
              <a:rPr lang="ru-RU" sz="3600" b="1" dirty="0"/>
              <a:t>, </a:t>
            </a:r>
            <a:br>
              <a:rPr lang="ru-RU" sz="3600" b="1" dirty="0"/>
            </a:br>
            <a:r>
              <a:rPr lang="ru-RU" sz="3600" b="1" dirty="0"/>
              <a:t>але все </a:t>
            </a:r>
            <a:r>
              <a:rPr lang="ru-RU" sz="3600" b="1" dirty="0" err="1"/>
              <a:t>ще</a:t>
            </a:r>
            <a:r>
              <a:rPr lang="ru-RU" sz="3600" b="1" dirty="0"/>
              <a:t> не </a:t>
            </a:r>
            <a:r>
              <a:rPr lang="ru-RU" sz="3600" b="1" dirty="0" err="1"/>
              <a:t>повертає</a:t>
            </a:r>
            <a:r>
              <a:rPr lang="ru-RU" sz="3600" b="1" dirty="0"/>
              <a:t> </a:t>
            </a:r>
            <a:r>
              <a:rPr lang="ru-RU" sz="3600" b="1" dirty="0" err="1"/>
              <a:t>жодного</a:t>
            </a:r>
            <a:r>
              <a:rPr lang="ru-RU" sz="3600" b="1" dirty="0"/>
              <a:t> </a:t>
            </a:r>
            <a:r>
              <a:rPr lang="ru-RU" sz="3600" b="1" dirty="0" err="1"/>
              <a:t>значення</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93313708-ADDA-4EB4-8F3E-76B314B40A44}"/>
              </a:ext>
            </a:extLst>
          </p:cNvPr>
          <p:cNvPicPr>
            <a:picLocks noChangeAspect="1"/>
          </p:cNvPicPr>
          <p:nvPr/>
        </p:nvPicPr>
        <p:blipFill>
          <a:blip r:embed="rId2"/>
          <a:stretch>
            <a:fillRect/>
          </a:stretch>
        </p:blipFill>
        <p:spPr>
          <a:xfrm>
            <a:off x="2817202" y="1052220"/>
            <a:ext cx="6557593" cy="5611251"/>
          </a:xfrm>
          <a:prstGeom prst="rect">
            <a:avLst/>
          </a:prstGeom>
        </p:spPr>
      </p:pic>
    </p:spTree>
    <p:extLst>
      <p:ext uri="{BB962C8B-B14F-4D97-AF65-F5344CB8AC3E}">
        <p14:creationId xmlns:p14="http://schemas.microsoft.com/office/powerpoint/2010/main" val="7021162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Функції зі змінною кількістю параметрів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Для розуміння механізму роботи з функціями із змінним числом параметрів слід уважніше розглянути процес, який відбувається при виклику функції і передачі аргументів</a:t>
            </a:r>
            <a:r>
              <a:rPr lang="uk-UA" sz="1800" dirty="0"/>
              <a:t>. Як відомо, передача аргументів у функції в С++ відбувається через </a:t>
            </a:r>
            <a:r>
              <a:rPr lang="uk-UA" sz="1800" b="1" dirty="0">
                <a:highlight>
                  <a:srgbClr val="00FFFF"/>
                </a:highlight>
              </a:rPr>
              <a:t>спеціальну ділянку оперативної пам’яті, яка називається стек</a:t>
            </a:r>
            <a:r>
              <a:rPr lang="uk-UA" sz="1800" dirty="0"/>
              <a:t>. У С/С++ </a:t>
            </a:r>
            <a:r>
              <a:rPr lang="uk-UA" sz="1800" b="1" dirty="0">
                <a:highlight>
                  <a:srgbClr val="FFFF00"/>
                </a:highlight>
              </a:rPr>
              <a:t>фактичні параметри записуються в стек з кінця списку аргументів</a:t>
            </a:r>
            <a:r>
              <a:rPr lang="uk-UA" sz="1800" dirty="0"/>
              <a:t>, причому ці дані поміщаються в стек </a:t>
            </a:r>
            <a:r>
              <a:rPr lang="uk-UA" sz="1800" b="1" dirty="0">
                <a:highlight>
                  <a:srgbClr val="FFFF00"/>
                </a:highlight>
              </a:rPr>
              <a:t>відповідно до типу</a:t>
            </a:r>
            <a:r>
              <a:rPr lang="uk-UA" sz="1800" dirty="0"/>
              <a:t>, який використовується при виклику функції. Оскільки принцип роботи зі </a:t>
            </a:r>
            <a:r>
              <a:rPr lang="uk-UA" sz="1800" dirty="0" err="1"/>
              <a:t>стеком</a:t>
            </a:r>
            <a:r>
              <a:rPr lang="uk-UA" sz="1800" dirty="0"/>
              <a:t> полягає в тому, що значення, яке було занесено до стеку останнім, буде використовуватися (витягуватися зі стеку) першим, то, наприклад, для такого виклику функції </a:t>
            </a:r>
            <a:r>
              <a:rPr lang="en-US" sz="1800" dirty="0">
                <a:solidFill>
                  <a:schemeClr val="accent5">
                    <a:lumMod val="75000"/>
                  </a:schemeClr>
                </a:solidFill>
                <a:latin typeface="Consolas" panose="020B0609020204030204" pitchFamily="49" charset="0"/>
              </a:rPr>
              <a:t>f(x1,x2,x3)</a:t>
            </a:r>
            <a:r>
              <a:rPr lang="en-US" sz="1800" dirty="0"/>
              <a:t>, </a:t>
            </a:r>
            <a:r>
              <a:rPr lang="uk-UA" sz="1800" dirty="0"/>
              <a:t>схематично вміст стеку можна зобразити так:</a:t>
            </a:r>
          </a:p>
        </p:txBody>
      </p:sp>
      <p:pic>
        <p:nvPicPr>
          <p:cNvPr id="17410" name="Picture 2">
            <a:extLst>
              <a:ext uri="{FF2B5EF4-FFF2-40B4-BE49-F238E27FC236}">
                <a16:creationId xmlns:a16="http://schemas.microsoft.com/office/drawing/2014/main" id="{DF699641-17D3-4E62-A7BF-69FC92FEE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3772" y="4423577"/>
            <a:ext cx="3884455" cy="2069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1846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Функції зі змінною кількістю параметрів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Тепер стає зрозуміло, що маючи </a:t>
            </a:r>
            <a:r>
              <a:rPr lang="uk-UA" sz="1800" b="1" dirty="0">
                <a:highlight>
                  <a:srgbClr val="00FF00"/>
                </a:highlight>
              </a:rPr>
              <a:t>вказівник на початок </a:t>
            </a:r>
            <a:r>
              <a:rPr lang="uk-UA" sz="1800" dirty="0"/>
              <a:t>(вершина стеку) і </a:t>
            </a:r>
            <a:r>
              <a:rPr lang="uk-UA" sz="1800" b="1" dirty="0">
                <a:highlight>
                  <a:srgbClr val="00FFFF"/>
                </a:highlight>
              </a:rPr>
              <a:t>знаючи тип даних аргументів</a:t>
            </a:r>
            <a:r>
              <a:rPr lang="uk-UA" sz="1800" dirty="0"/>
              <a:t>, ми можемо послідовно перебрати всі аргументи зі стеку (поки стек не стане порожнім), </a:t>
            </a:r>
            <a:r>
              <a:rPr lang="uk-UA" sz="1800" b="1" dirty="0">
                <a:highlight>
                  <a:srgbClr val="FFFF00"/>
                </a:highlight>
              </a:rPr>
              <a:t>навіть не знаючи наперед їх кількість</a:t>
            </a:r>
            <a:r>
              <a:rPr lang="uk-UA" sz="1800" dirty="0"/>
              <a:t>. Саме така організація передачі аргументів в С++ і робить можливим створення та використання функцій зі змінною кількістю параметрів.</a:t>
            </a:r>
            <a:endParaRPr lang="en-US" sz="1800" dirty="0"/>
          </a:p>
          <a:p>
            <a:pPr marL="540000" indent="360000">
              <a:lnSpc>
                <a:spcPct val="150000"/>
              </a:lnSpc>
              <a:spcBef>
                <a:spcPts val="0"/>
              </a:spcBef>
              <a:buNone/>
            </a:pPr>
            <a:endParaRPr lang="en-US" sz="1800" dirty="0"/>
          </a:p>
        </p:txBody>
      </p:sp>
    </p:spTree>
    <p:extLst>
      <p:ext uri="{BB962C8B-B14F-4D97-AF65-F5344CB8AC3E}">
        <p14:creationId xmlns:p14="http://schemas.microsoft.com/office/powerpoint/2010/main" val="40712104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Функції зі змінною кількістю параметрів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Очевидно, що при передачі у функцію додаткових аргументів (тобто аргументів, що відповідають змінній частині списку формальних параметрів) відсутня інформація про їх тип даних на етапі компіляції програми. Тому контроль типів аргументів та параметрів, а також приведення аргументів до типу параметрів не відбувається. Уся відповідальність за правильну обробку типів таких аргументів покладається на програміста. </a:t>
            </a:r>
            <a:r>
              <a:rPr lang="uk-UA" sz="1800" b="1" dirty="0">
                <a:highlight>
                  <a:srgbClr val="00FF00"/>
                </a:highlight>
              </a:rPr>
              <a:t>Якщо передати функції зі змінним числом параметрів параметри не того типу, обробка якого запрограмована, наслідки будуть непередбачувані і, скоріше за все, сумні, адже компілятор у цьому випадку не перевірятиме ні кількість, ні типи параметрів</a:t>
            </a:r>
            <a:r>
              <a:rPr lang="uk-UA" sz="1800" dirty="0"/>
              <a:t>. Більше того, на програміста також покладається задача забезпечення доступу до додаткових аргументів, адже їхні імена відсутні. Видобути аргументи зі стеку у цьому випадку можна </a:t>
            </a:r>
            <a:r>
              <a:rPr lang="uk-UA" sz="1800" b="1" dirty="0">
                <a:highlight>
                  <a:srgbClr val="00FFFF"/>
                </a:highlight>
              </a:rPr>
              <a:t>лише через вказівники</a:t>
            </a:r>
            <a:r>
              <a:rPr lang="uk-UA" sz="1800" dirty="0"/>
              <a:t>. Причому тут існує два способи задання довжини змінного списку параметрів: </a:t>
            </a:r>
            <a:r>
              <a:rPr lang="uk-UA" sz="1800" b="1" dirty="0">
                <a:highlight>
                  <a:srgbClr val="FFFF00"/>
                </a:highlight>
              </a:rPr>
              <a:t>в одному з постійних аргументів вказувати їх кількість </a:t>
            </a:r>
            <a:r>
              <a:rPr lang="uk-UA" sz="1800" dirty="0"/>
              <a:t>або </a:t>
            </a:r>
            <a:r>
              <a:rPr lang="uk-UA" sz="1800" b="1" dirty="0">
                <a:highlight>
                  <a:srgbClr val="00FFFF"/>
                </a:highlight>
              </a:rPr>
              <a:t>ж додати у кінець списку аргумент з унікальним значенням</a:t>
            </a:r>
            <a:r>
              <a:rPr lang="uk-UA" sz="1800" dirty="0"/>
              <a:t>, що служитиме ознакою кінця списку. Наприклад: </a:t>
            </a:r>
            <a:r>
              <a:rPr lang="en-US" sz="1800" dirty="0">
                <a:solidFill>
                  <a:schemeClr val="accent5">
                    <a:lumMod val="75000"/>
                  </a:schemeClr>
                </a:solidFill>
                <a:latin typeface="Consolas" panose="020B0609020204030204" pitchFamily="49" charset="0"/>
              </a:rPr>
              <a:t>func1(5,xl,x2,x3,x4,x5); </a:t>
            </a:r>
            <a:r>
              <a:rPr lang="en-US" sz="1800" dirty="0"/>
              <a:t>- </a:t>
            </a:r>
            <a:r>
              <a:rPr lang="uk-UA" sz="1800" dirty="0"/>
              <a:t>тут зазначене число аргументів - </a:t>
            </a:r>
            <a:r>
              <a:rPr lang="uk-UA" sz="1800" dirty="0">
                <a:solidFill>
                  <a:schemeClr val="accent5">
                    <a:lumMod val="75000"/>
                  </a:schemeClr>
                </a:solidFill>
                <a:latin typeface="Consolas" panose="020B0609020204030204" pitchFamily="49" charset="0"/>
              </a:rPr>
              <a:t>5</a:t>
            </a:r>
            <a:r>
              <a:rPr lang="uk-UA" sz="1800" dirty="0"/>
              <a:t>; </a:t>
            </a:r>
            <a:r>
              <a:rPr lang="en-US" sz="1800" dirty="0">
                <a:solidFill>
                  <a:schemeClr val="accent5">
                    <a:lumMod val="75000"/>
                  </a:schemeClr>
                </a:solidFill>
                <a:latin typeface="Consolas" panose="020B0609020204030204" pitchFamily="49" charset="0"/>
              </a:rPr>
              <a:t>func2( xl,x2,x3,x4,0); </a:t>
            </a:r>
            <a:r>
              <a:rPr lang="en-US" sz="1800" dirty="0"/>
              <a:t>- </a:t>
            </a:r>
            <a:r>
              <a:rPr lang="uk-UA" sz="1800" dirty="0"/>
              <a:t>тут зазначена ознака кінця списку - </a:t>
            </a:r>
            <a:r>
              <a:rPr lang="uk-UA" sz="1800" dirty="0">
                <a:solidFill>
                  <a:schemeClr val="accent5">
                    <a:lumMod val="75000"/>
                  </a:schemeClr>
                </a:solidFill>
                <a:latin typeface="Consolas" panose="020B0609020204030204" pitchFamily="49" charset="0"/>
              </a:rPr>
              <a:t>0</a:t>
            </a:r>
            <a:r>
              <a:rPr lang="uk-UA" sz="1800" dirty="0"/>
              <a:t>.</a:t>
            </a:r>
          </a:p>
        </p:txBody>
      </p:sp>
    </p:spTree>
    <p:extLst>
      <p:ext uri="{BB962C8B-B14F-4D97-AF65-F5344CB8AC3E}">
        <p14:creationId xmlns:p14="http://schemas.microsoft.com/office/powerpoint/2010/main" val="42321328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Функції зі змінною кількістю параметрів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У стандарт </a:t>
            </a:r>
            <a:r>
              <a:rPr lang="ru-RU" sz="1800" b="1" dirty="0" err="1">
                <a:highlight>
                  <a:srgbClr val="00FF00"/>
                </a:highlight>
              </a:rPr>
              <a:t>мови</a:t>
            </a:r>
            <a:r>
              <a:rPr lang="ru-RU" sz="1800" b="1" dirty="0">
                <a:highlight>
                  <a:srgbClr val="00FF00"/>
                </a:highlight>
              </a:rPr>
              <a:t> С++ </a:t>
            </a:r>
            <a:r>
              <a:rPr lang="ru-RU" sz="1800" b="1" dirty="0" err="1">
                <a:highlight>
                  <a:srgbClr val="00FF00"/>
                </a:highlight>
              </a:rPr>
              <a:t>входять</a:t>
            </a:r>
            <a:r>
              <a:rPr lang="ru-RU" sz="1800" b="1" dirty="0">
                <a:highlight>
                  <a:srgbClr val="00FF00"/>
                </a:highlight>
              </a:rPr>
              <a:t> </a:t>
            </a:r>
            <a:r>
              <a:rPr lang="ru-RU" sz="1800" b="1" dirty="0" err="1">
                <a:highlight>
                  <a:srgbClr val="00FF00"/>
                </a:highlight>
              </a:rPr>
              <a:t>макроси</a:t>
            </a:r>
            <a:r>
              <a:rPr lang="ru-RU" sz="1800" b="1" dirty="0">
                <a:highlight>
                  <a:srgbClr val="00FF00"/>
                </a:highlight>
              </a:rPr>
              <a:t> для </a:t>
            </a:r>
            <a:r>
              <a:rPr lang="ru-RU" sz="1800" b="1" dirty="0" err="1">
                <a:highlight>
                  <a:srgbClr val="00FF00"/>
                </a:highlight>
              </a:rPr>
              <a:t>роботи</a:t>
            </a:r>
            <a:r>
              <a:rPr lang="ru-RU" sz="1800" b="1" dirty="0">
                <a:highlight>
                  <a:srgbClr val="00FF00"/>
                </a:highlight>
              </a:rPr>
              <a:t> </a:t>
            </a:r>
            <a:r>
              <a:rPr lang="ru-RU" sz="1800" b="1" dirty="0" err="1">
                <a:highlight>
                  <a:srgbClr val="00FF00"/>
                </a:highlight>
              </a:rPr>
              <a:t>зі</a:t>
            </a:r>
            <a:r>
              <a:rPr lang="ru-RU" sz="1800" b="1" dirty="0">
                <a:highlight>
                  <a:srgbClr val="00FF00"/>
                </a:highlight>
              </a:rPr>
              <a:t> списками </a:t>
            </a:r>
            <a:r>
              <a:rPr lang="ru-RU" sz="1800" b="1" dirty="0" err="1">
                <a:highlight>
                  <a:srgbClr val="00FF00"/>
                </a:highlight>
              </a:rPr>
              <a:t>параметрів</a:t>
            </a:r>
            <a:r>
              <a:rPr lang="ru-RU" sz="1800" b="1" dirty="0">
                <a:highlight>
                  <a:srgbClr val="00FF00"/>
                </a:highlight>
              </a:rPr>
              <a:t> </a:t>
            </a:r>
            <a:r>
              <a:rPr lang="ru-RU" sz="1800" b="1" dirty="0" err="1">
                <a:highlight>
                  <a:srgbClr val="00FF00"/>
                </a:highlight>
              </a:rPr>
              <a:t>змінної</a:t>
            </a:r>
            <a:r>
              <a:rPr lang="ru-RU" sz="1800" b="1" dirty="0">
                <a:highlight>
                  <a:srgbClr val="00FF00"/>
                </a:highlight>
              </a:rPr>
              <a:t> </a:t>
            </a:r>
            <a:r>
              <a:rPr lang="ru-RU" sz="1800" b="1" dirty="0" err="1">
                <a:highlight>
                  <a:srgbClr val="00FF00"/>
                </a:highlight>
              </a:rPr>
              <a:t>довжини</a:t>
            </a:r>
            <a:r>
              <a:rPr lang="ru-RU" sz="1800" dirty="0"/>
              <a:t>. </a:t>
            </a:r>
            <a:r>
              <a:rPr lang="ru-RU" sz="1800" dirty="0" err="1"/>
              <a:t>Ці</a:t>
            </a:r>
            <a:r>
              <a:rPr lang="ru-RU" sz="1800" dirty="0"/>
              <a:t> </a:t>
            </a:r>
            <a:r>
              <a:rPr lang="ru-RU" sz="1800" dirty="0" err="1"/>
              <a:t>макроси</a:t>
            </a:r>
            <a:r>
              <a:rPr lang="ru-RU" sz="1800" dirty="0"/>
              <a:t> </a:t>
            </a:r>
            <a:r>
              <a:rPr lang="ru-RU" sz="1800" dirty="0" err="1"/>
              <a:t>визначені</a:t>
            </a:r>
            <a:r>
              <a:rPr lang="ru-RU" sz="1800" dirty="0"/>
              <a:t> у </a:t>
            </a:r>
            <a:r>
              <a:rPr lang="ru-RU" sz="1800" dirty="0" err="1"/>
              <a:t>файлі</a:t>
            </a:r>
            <a:r>
              <a:rPr lang="ru-RU" sz="1800" dirty="0"/>
              <a:t> </a:t>
            </a:r>
            <a:r>
              <a:rPr lang="ru-RU" sz="1800" dirty="0" err="1">
                <a:solidFill>
                  <a:schemeClr val="accent5">
                    <a:lumMod val="75000"/>
                  </a:schemeClr>
                </a:solidFill>
                <a:latin typeface="Consolas" panose="020B0609020204030204" pitchFamily="49" charset="0"/>
              </a:rPr>
              <a:t>stdarg.h</a:t>
            </a:r>
            <a:r>
              <a:rPr lang="ru-RU" sz="1800" dirty="0"/>
              <a:t>. При </a:t>
            </a:r>
            <a:r>
              <a:rPr lang="ru-RU" sz="1800" dirty="0" err="1"/>
              <a:t>їх</a:t>
            </a:r>
            <a:r>
              <a:rPr lang="ru-RU" sz="1800" dirty="0"/>
              <a:t> </a:t>
            </a:r>
            <a:r>
              <a:rPr lang="ru-RU" sz="1800" dirty="0" err="1"/>
              <a:t>використанні</a:t>
            </a:r>
            <a:r>
              <a:rPr lang="ru-RU" sz="1800" dirty="0"/>
              <a:t> </a:t>
            </a:r>
            <a:r>
              <a:rPr lang="ru-RU" sz="1800" dirty="0" err="1"/>
              <a:t>також</a:t>
            </a:r>
            <a:r>
              <a:rPr lang="ru-RU" sz="1800" dirty="0"/>
              <a:t> доводиться </a:t>
            </a:r>
            <a:r>
              <a:rPr lang="ru-RU" sz="1800" dirty="0" err="1"/>
              <a:t>вказувати</a:t>
            </a:r>
            <a:r>
              <a:rPr lang="ru-RU" sz="1800" dirty="0"/>
              <a:t> у списку </a:t>
            </a:r>
            <a:r>
              <a:rPr lang="ru-RU" sz="1800" dirty="0" err="1"/>
              <a:t>постійний</a:t>
            </a:r>
            <a:r>
              <a:rPr lang="ru-RU" sz="1800" dirty="0"/>
              <a:t> параметр, </a:t>
            </a:r>
            <a:r>
              <a:rPr lang="ru-RU" sz="1800" dirty="0" err="1"/>
              <a:t>оголосити</a:t>
            </a:r>
            <a:r>
              <a:rPr lang="ru-RU" sz="1800" dirty="0"/>
              <a:t> та </a:t>
            </a:r>
            <a:r>
              <a:rPr lang="ru-RU" sz="1800" dirty="0" err="1"/>
              <a:t>встановити</a:t>
            </a:r>
            <a:r>
              <a:rPr lang="ru-RU" sz="1800" dirty="0"/>
              <a:t> на </a:t>
            </a:r>
            <a:r>
              <a:rPr lang="ru-RU" sz="1800" dirty="0" err="1"/>
              <a:t>нього</a:t>
            </a:r>
            <a:r>
              <a:rPr lang="ru-RU" sz="1800" dirty="0"/>
              <a:t> </a:t>
            </a:r>
            <a:r>
              <a:rPr lang="ru-RU" sz="1800" dirty="0" err="1"/>
              <a:t>вказівник</a:t>
            </a:r>
            <a:r>
              <a:rPr lang="ru-RU" sz="1800" dirty="0"/>
              <a:t> та </a:t>
            </a:r>
            <a:r>
              <a:rPr lang="ru-RU" sz="1800" dirty="0" err="1"/>
              <a:t>переміщувати</a:t>
            </a:r>
            <a:r>
              <a:rPr lang="ru-RU" sz="1800" dirty="0"/>
              <a:t> </a:t>
            </a:r>
            <a:r>
              <a:rPr lang="ru-RU" sz="1800" dirty="0" err="1"/>
              <a:t>цей</a:t>
            </a:r>
            <a:r>
              <a:rPr lang="ru-RU" sz="1800" dirty="0"/>
              <a:t> </a:t>
            </a:r>
            <a:r>
              <a:rPr lang="ru-RU" sz="1800" dirty="0" err="1"/>
              <a:t>вказівник</a:t>
            </a:r>
            <a:r>
              <a:rPr lang="ru-RU" sz="1800" dirty="0"/>
              <a:t> по списку. В </a:t>
            </a:r>
            <a:r>
              <a:rPr lang="ru-RU" sz="1800" dirty="0" err="1"/>
              <a:t>кінці</a:t>
            </a:r>
            <a:r>
              <a:rPr lang="ru-RU" sz="1800" dirty="0"/>
              <a:t> списку </a:t>
            </a:r>
            <a:r>
              <a:rPr lang="ru-RU" sz="1800" dirty="0" err="1"/>
              <a:t>має</a:t>
            </a:r>
            <a:r>
              <a:rPr lang="ru-RU" sz="1800" dirty="0"/>
              <a:t> бути </a:t>
            </a:r>
            <a:r>
              <a:rPr lang="ru-RU" sz="1800" dirty="0">
                <a:solidFill>
                  <a:schemeClr val="accent5">
                    <a:lumMod val="75000"/>
                  </a:schemeClr>
                </a:solidFill>
                <a:latin typeface="Consolas" panose="020B0609020204030204" pitchFamily="49" charset="0"/>
              </a:rPr>
              <a:t>NULL</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Макрос </a:t>
            </a:r>
            <a:r>
              <a:rPr lang="en-US" sz="1800" dirty="0" err="1">
                <a:solidFill>
                  <a:schemeClr val="accent5">
                    <a:lumMod val="75000"/>
                  </a:schemeClr>
                </a:solidFill>
                <a:latin typeface="Consolas" panose="020B0609020204030204" pitchFamily="49" charset="0"/>
              </a:rPr>
              <a:t>va_start</a:t>
            </a:r>
            <a:r>
              <a:rPr lang="en-US" sz="1800" dirty="0">
                <a:solidFill>
                  <a:schemeClr val="accent5">
                    <a:lumMod val="75000"/>
                  </a:schemeClr>
                </a:solidFill>
                <a:latin typeface="Consolas" panose="020B0609020204030204" pitchFamily="49" charset="0"/>
              </a:rPr>
              <a:t> </a:t>
            </a:r>
            <a:r>
              <a:rPr lang="uk-UA" sz="1800" dirty="0"/>
              <a:t>встановлює вказівник типу </a:t>
            </a:r>
            <a:r>
              <a:rPr lang="en-US" sz="1800" dirty="0" err="1">
                <a:solidFill>
                  <a:schemeClr val="accent5">
                    <a:lumMod val="75000"/>
                  </a:schemeClr>
                </a:solidFill>
                <a:latin typeface="Consolas" panose="020B0609020204030204" pitchFamily="49" charset="0"/>
              </a:rPr>
              <a:t>va_list</a:t>
            </a:r>
            <a:r>
              <a:rPr lang="en-US" sz="1800" dirty="0">
                <a:solidFill>
                  <a:schemeClr val="accent5">
                    <a:lumMod val="75000"/>
                  </a:schemeClr>
                </a:solidFill>
                <a:latin typeface="Consolas" panose="020B0609020204030204" pitchFamily="49" charset="0"/>
              </a:rPr>
              <a:t> </a:t>
            </a:r>
            <a:r>
              <a:rPr lang="uk-UA" sz="1800" dirty="0"/>
              <a:t>на останній фіксований параметр. Макрос </a:t>
            </a:r>
            <a:r>
              <a:rPr lang="en-US" sz="1800" dirty="0" err="1">
                <a:solidFill>
                  <a:schemeClr val="accent5">
                    <a:lumMod val="75000"/>
                  </a:schemeClr>
                </a:solidFill>
                <a:latin typeface="Consolas" panose="020B0609020204030204" pitchFamily="49" charset="0"/>
              </a:rPr>
              <a:t>va_arg</a:t>
            </a:r>
            <a:r>
              <a:rPr lang="en-US" sz="1800" dirty="0">
                <a:solidFill>
                  <a:schemeClr val="accent5">
                    <a:lumMod val="75000"/>
                  </a:schemeClr>
                </a:solidFill>
                <a:latin typeface="Consolas" panose="020B0609020204030204" pitchFamily="49" charset="0"/>
              </a:rPr>
              <a:t> </a:t>
            </a:r>
            <a:r>
              <a:rPr lang="uk-UA" sz="1800" dirty="0"/>
              <a:t>переміщає вказівник на наступний параметр.</a:t>
            </a:r>
          </a:p>
        </p:txBody>
      </p:sp>
    </p:spTree>
    <p:extLst>
      <p:ext uri="{BB962C8B-B14F-4D97-AF65-F5344CB8AC3E}">
        <p14:creationId xmlns:p14="http://schemas.microsoft.com/office/powerpoint/2010/main" val="15916954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56DF587E-9D7D-49A6-974D-63B0C195E27D}"/>
              </a:ext>
            </a:extLst>
          </p:cNvPr>
          <p:cNvPicPr>
            <a:picLocks noChangeAspect="1"/>
          </p:cNvPicPr>
          <p:nvPr/>
        </p:nvPicPr>
        <p:blipFill>
          <a:blip r:embed="rId2"/>
          <a:stretch>
            <a:fillRect/>
          </a:stretch>
        </p:blipFill>
        <p:spPr>
          <a:xfrm>
            <a:off x="3949608" y="-1"/>
            <a:ext cx="4292781" cy="6858000"/>
          </a:xfrm>
          <a:prstGeom prst="rect">
            <a:avLst/>
          </a:prstGeom>
        </p:spPr>
      </p:pic>
    </p:spTree>
    <p:extLst>
      <p:ext uri="{BB962C8B-B14F-4D97-AF65-F5344CB8AC3E}">
        <p14:creationId xmlns:p14="http://schemas.microsoft.com/office/powerpoint/2010/main" val="15186028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Пояснення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Функція </a:t>
            </a:r>
            <a:r>
              <a:rPr lang="en-US" sz="1800" dirty="0">
                <a:solidFill>
                  <a:schemeClr val="accent5">
                    <a:lumMod val="75000"/>
                  </a:schemeClr>
                </a:solidFill>
                <a:latin typeface="Consolas" panose="020B0609020204030204" pitchFamily="49" charset="0"/>
              </a:rPr>
              <a:t>multiply</a:t>
            </a:r>
            <a:r>
              <a:rPr lang="en-US" sz="1800" dirty="0"/>
              <a:t> </a:t>
            </a:r>
            <a:r>
              <a:rPr lang="uk-UA" sz="1800" dirty="0"/>
              <a:t>повертає добуток довільного числа дійсних чисел, заданих другим та наступними параметрами функції. Ця функція викликається в тілі функції </a:t>
            </a:r>
            <a:r>
              <a:rPr lang="en-US" sz="1800" dirty="0">
                <a:solidFill>
                  <a:schemeClr val="accent5">
                    <a:lumMod val="75000"/>
                  </a:schemeClr>
                </a:solidFill>
                <a:latin typeface="Consolas" panose="020B0609020204030204" pitchFamily="49" charset="0"/>
              </a:rPr>
              <a:t>main</a:t>
            </a:r>
            <a:r>
              <a:rPr lang="en-US" sz="1800" dirty="0"/>
              <a:t> </a:t>
            </a:r>
            <a:r>
              <a:rPr lang="uk-UA" sz="1800" dirty="0"/>
              <a:t>тричі: перший раз з трьома параметрами, другий – з чотирма, а третій – з одним обов’язковим параметром, що є рядком символів, та одним параметром, що служить ознакою кінця списку. Поточне значення добутку зберігається у змінній </a:t>
            </a:r>
            <a:r>
              <a:rPr lang="en-US" sz="1800" dirty="0">
                <a:solidFill>
                  <a:schemeClr val="accent5">
                    <a:lumMod val="75000"/>
                  </a:schemeClr>
                </a:solidFill>
                <a:latin typeface="Consolas" panose="020B0609020204030204" pitchFamily="49" charset="0"/>
              </a:rPr>
              <a:t>product</a:t>
            </a:r>
            <a:r>
              <a:rPr lang="en-US" sz="1800" dirty="0"/>
              <a:t>. </a:t>
            </a:r>
            <a:r>
              <a:rPr lang="uk-UA" sz="1800" dirty="0"/>
              <a:t>Початкове значення цієї змінної встановлене в </a:t>
            </a:r>
            <a:r>
              <a:rPr lang="uk-UA" sz="1800" dirty="0">
                <a:solidFill>
                  <a:schemeClr val="accent5">
                    <a:lumMod val="75000"/>
                  </a:schemeClr>
                </a:solidFill>
                <a:latin typeface="Consolas" panose="020B0609020204030204" pitchFamily="49" charset="0"/>
              </a:rPr>
              <a:t>1</a:t>
            </a:r>
            <a:r>
              <a:rPr lang="uk-UA" sz="1800" dirty="0"/>
              <a:t>, а на кожній ітерації циклу воно множиться на значення параметра функції дійсного типу, оброблюваного у поточний момент. Для випадку, коли функції </a:t>
            </a:r>
            <a:r>
              <a:rPr lang="en-US" sz="1800" dirty="0">
                <a:solidFill>
                  <a:schemeClr val="accent5">
                    <a:lumMod val="75000"/>
                  </a:schemeClr>
                </a:solidFill>
                <a:latin typeface="Consolas" panose="020B0609020204030204" pitchFamily="49" charset="0"/>
              </a:rPr>
              <a:t>multiply</a:t>
            </a:r>
            <a:r>
              <a:rPr lang="en-US" sz="1800" dirty="0"/>
              <a:t> </a:t>
            </a:r>
            <a:r>
              <a:rPr lang="uk-UA" sz="1800" dirty="0"/>
              <a:t>не передано параметрів дійсного типу, слід змінну </a:t>
            </a:r>
            <a:r>
              <a:rPr lang="en-US" sz="1800" dirty="0">
                <a:solidFill>
                  <a:schemeClr val="accent5">
                    <a:lumMod val="75000"/>
                  </a:schemeClr>
                </a:solidFill>
                <a:latin typeface="Consolas" panose="020B0609020204030204" pitchFamily="49" charset="0"/>
              </a:rPr>
              <a:t>product</a:t>
            </a:r>
            <a:r>
              <a:rPr lang="en-US" sz="1800" dirty="0"/>
              <a:t> </a:t>
            </a:r>
            <a:r>
              <a:rPr lang="uk-UA" sz="1800" dirty="0"/>
              <a:t>встановлювати в </a:t>
            </a:r>
            <a:r>
              <a:rPr lang="uk-UA" sz="1800" dirty="0">
                <a:solidFill>
                  <a:schemeClr val="accent5">
                    <a:lumMod val="75000"/>
                  </a:schemeClr>
                </a:solidFill>
                <a:latin typeface="Consolas" panose="020B0609020204030204" pitchFamily="49" charset="0"/>
              </a:rPr>
              <a:t>0</a:t>
            </a:r>
            <a:r>
              <a:rPr lang="uk-UA" sz="1800" dirty="0"/>
              <a:t>. Для цього застосовується змінна </a:t>
            </a:r>
            <a:r>
              <a:rPr lang="en-US" sz="1800" dirty="0">
                <a:solidFill>
                  <a:schemeClr val="accent5">
                    <a:lumMod val="75000"/>
                  </a:schemeClr>
                </a:solidFill>
                <a:latin typeface="Consolas" panose="020B0609020204030204" pitchFamily="49" charset="0"/>
              </a:rPr>
              <a:t>k</a:t>
            </a:r>
            <a:r>
              <a:rPr lang="en-US" sz="1800" dirty="0"/>
              <a:t>, </a:t>
            </a:r>
            <a:r>
              <a:rPr lang="uk-UA" sz="1800" dirty="0"/>
              <a:t>що служить ознакою – чи виконався цикл принаймні один раз (тобто, чи має функція принаймні один параметр дійсного типу).</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4017104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Пояснення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Параметри обробляються за допомогою макросів, визначених у файлі </a:t>
            </a:r>
            <a:r>
              <a:rPr lang="en-US" sz="1800" dirty="0" err="1">
                <a:solidFill>
                  <a:schemeClr val="accent5">
                    <a:lumMod val="75000"/>
                  </a:schemeClr>
                </a:solidFill>
                <a:latin typeface="Consolas" panose="020B0609020204030204" pitchFamily="49" charset="0"/>
              </a:rPr>
              <a:t>stdarg.h</a:t>
            </a:r>
            <a:r>
              <a:rPr lang="en-US" sz="1800" dirty="0"/>
              <a:t>, </a:t>
            </a:r>
            <a:r>
              <a:rPr lang="uk-UA" sz="1800" dirty="0"/>
              <a:t>тому у програмі присутня директива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include &lt;</a:t>
            </a:r>
            <a:r>
              <a:rPr lang="en-US" sz="1800" dirty="0" err="1">
                <a:solidFill>
                  <a:schemeClr val="accent5">
                    <a:lumMod val="75000"/>
                  </a:schemeClr>
                </a:solidFill>
                <a:latin typeface="Consolas" panose="020B0609020204030204" pitchFamily="49" charset="0"/>
              </a:rPr>
              <a:t>stdarg.h</a:t>
            </a:r>
            <a:r>
              <a:rPr lang="en-US" sz="1800" dirty="0">
                <a:solidFill>
                  <a:schemeClr val="accent5">
                    <a:lumMod val="75000"/>
                  </a:schemeClr>
                </a:solidFill>
                <a:latin typeface="Consolas" panose="020B0609020204030204" pitchFamily="49" charset="0"/>
              </a:rPr>
              <a:t>&gt;</a:t>
            </a:r>
            <a:r>
              <a:rPr lang="en-US" sz="1800" dirty="0"/>
              <a:t>. </a:t>
            </a:r>
            <a:r>
              <a:rPr lang="uk-UA" sz="1800" dirty="0"/>
              <a:t>Єдиним обов’язковим параметром функції </a:t>
            </a:r>
            <a:r>
              <a:rPr lang="en-US" sz="1800" dirty="0">
                <a:solidFill>
                  <a:schemeClr val="accent5">
                    <a:lumMod val="75000"/>
                  </a:schemeClr>
                </a:solidFill>
                <a:latin typeface="Consolas" panose="020B0609020204030204" pitchFamily="49" charset="0"/>
              </a:rPr>
              <a:t>multiply</a:t>
            </a:r>
            <a:r>
              <a:rPr lang="en-US" sz="1800" dirty="0"/>
              <a:t> </a:t>
            </a:r>
            <a:r>
              <a:rPr lang="uk-UA" sz="1800" dirty="0"/>
              <a:t>є параметр </a:t>
            </a:r>
            <a:r>
              <a:rPr lang="en-US" sz="1800" dirty="0">
                <a:solidFill>
                  <a:schemeClr val="accent5">
                    <a:lumMod val="75000"/>
                  </a:schemeClr>
                </a:solidFill>
                <a:latin typeface="Consolas" panose="020B0609020204030204" pitchFamily="49" charset="0"/>
              </a:rPr>
              <a:t>str</a:t>
            </a:r>
            <a:r>
              <a:rPr lang="en-US" sz="1800" dirty="0"/>
              <a:t> </a:t>
            </a:r>
            <a:r>
              <a:rPr lang="uk-UA" sz="1800" dirty="0"/>
              <a:t>типу </a:t>
            </a:r>
            <a:r>
              <a:rPr lang="en-US" sz="1800" dirty="0">
                <a:solidFill>
                  <a:schemeClr val="accent5">
                    <a:lumMod val="75000"/>
                  </a:schemeClr>
                </a:solidFill>
                <a:latin typeface="Consolas" panose="020B0609020204030204" pitchFamily="49" charset="0"/>
              </a:rPr>
              <a:t>char *</a:t>
            </a:r>
            <a:r>
              <a:rPr lang="en-US" sz="1800" dirty="0"/>
              <a:t>. </a:t>
            </a:r>
            <a:r>
              <a:rPr lang="uk-UA" sz="1800" dirty="0"/>
              <a:t>Тому для перебору параметрів функції </a:t>
            </a:r>
            <a:r>
              <a:rPr lang="en-US" sz="1800" dirty="0">
                <a:solidFill>
                  <a:schemeClr val="accent5">
                    <a:lumMod val="75000"/>
                  </a:schemeClr>
                </a:solidFill>
                <a:latin typeface="Consolas" panose="020B0609020204030204" pitchFamily="49" charset="0"/>
              </a:rPr>
              <a:t>multiply</a:t>
            </a:r>
            <a:r>
              <a:rPr lang="en-US" sz="1800" dirty="0"/>
              <a:t> </a:t>
            </a:r>
            <a:r>
              <a:rPr lang="uk-UA" sz="1800" dirty="0"/>
              <a:t>створюємо вказівник </a:t>
            </a:r>
            <a:r>
              <a:rPr lang="en-US" sz="1800" dirty="0" err="1">
                <a:solidFill>
                  <a:schemeClr val="accent5">
                    <a:lumMod val="75000"/>
                  </a:schemeClr>
                </a:solidFill>
                <a:latin typeface="Consolas" panose="020B0609020204030204" pitchFamily="49" charset="0"/>
              </a:rPr>
              <a:t>arg_list</a:t>
            </a:r>
            <a:r>
              <a:rPr lang="en-US" sz="1800" dirty="0">
                <a:solidFill>
                  <a:schemeClr val="accent5">
                    <a:lumMod val="75000"/>
                  </a:schemeClr>
                </a:solidFill>
                <a:latin typeface="Consolas" panose="020B0609020204030204" pitchFamily="49" charset="0"/>
              </a:rPr>
              <a:t> </a:t>
            </a:r>
            <a:r>
              <a:rPr lang="uk-UA" sz="1800" dirty="0"/>
              <a:t>спеціального типу </a:t>
            </a:r>
            <a:r>
              <a:rPr lang="en-US" sz="1800" dirty="0" err="1">
                <a:solidFill>
                  <a:schemeClr val="accent5">
                    <a:lumMod val="75000"/>
                  </a:schemeClr>
                </a:solidFill>
                <a:latin typeface="Consolas" panose="020B0609020204030204" pitchFamily="49" charset="0"/>
              </a:rPr>
              <a:t>va_list</a:t>
            </a:r>
            <a:r>
              <a:rPr lang="en-US" sz="1800" dirty="0">
                <a:solidFill>
                  <a:schemeClr val="accent5">
                    <a:lumMod val="75000"/>
                  </a:schemeClr>
                </a:solidFill>
                <a:latin typeface="Consolas" panose="020B0609020204030204" pitchFamily="49" charset="0"/>
              </a:rPr>
              <a:t> </a:t>
            </a:r>
            <a:r>
              <a:rPr lang="uk-UA" sz="1800" dirty="0"/>
              <a:t>та спочатку встановлюємо його на параметр </a:t>
            </a:r>
            <a:r>
              <a:rPr lang="en-US" sz="1800" dirty="0">
                <a:solidFill>
                  <a:schemeClr val="accent5">
                    <a:lumMod val="75000"/>
                  </a:schemeClr>
                </a:solidFill>
                <a:latin typeface="Consolas" panose="020B0609020204030204" pitchFamily="49" charset="0"/>
              </a:rPr>
              <a:t>str (</a:t>
            </a:r>
            <a:r>
              <a:rPr lang="en-US" sz="1800" dirty="0" err="1">
                <a:solidFill>
                  <a:schemeClr val="accent5">
                    <a:lumMod val="75000"/>
                  </a:schemeClr>
                </a:solidFill>
                <a:latin typeface="Consolas" panose="020B0609020204030204" pitchFamily="49" charset="0"/>
              </a:rPr>
              <a:t>va_start</a:t>
            </a:r>
            <a:r>
              <a:rPr lang="en-US" sz="1800" dirty="0">
                <a:solidFill>
                  <a:schemeClr val="accent5">
                    <a:lumMod val="75000"/>
                  </a:schemeClr>
                </a:solidFill>
                <a:latin typeface="Consolas" panose="020B0609020204030204" pitchFamily="49" charset="0"/>
              </a:rPr>
              <a:t>(</a:t>
            </a:r>
            <a:r>
              <a:rPr lang="en-US" sz="1800" dirty="0" err="1">
                <a:solidFill>
                  <a:schemeClr val="accent5">
                    <a:lumMod val="75000"/>
                  </a:schemeClr>
                </a:solidFill>
                <a:latin typeface="Consolas" panose="020B0609020204030204" pitchFamily="49" charset="0"/>
              </a:rPr>
              <a:t>arg_list,str</a:t>
            </a:r>
            <a:r>
              <a:rPr lang="en-US" sz="1800" dirty="0">
                <a:solidFill>
                  <a:schemeClr val="accent5">
                    <a:lumMod val="75000"/>
                  </a:schemeClr>
                </a:solidFill>
                <a:latin typeface="Consolas" panose="020B0609020204030204" pitchFamily="49" charset="0"/>
              </a:rPr>
              <a:t>);)</a:t>
            </a:r>
            <a:r>
              <a:rPr lang="en-US" sz="1800" dirty="0"/>
              <a:t>. </a:t>
            </a:r>
            <a:r>
              <a:rPr lang="uk-UA" sz="1800" dirty="0"/>
              <a:t>У циклі </a:t>
            </a:r>
            <a:r>
              <a:rPr lang="uk-UA" sz="1800" b="1" dirty="0">
                <a:highlight>
                  <a:srgbClr val="00FF00"/>
                </a:highlight>
              </a:rPr>
              <a:t>переміщаємося по параметрах за допомогою макросу</a:t>
            </a:r>
            <a:r>
              <a:rPr lang="uk-UA" sz="1800" dirty="0"/>
              <a:t> </a:t>
            </a:r>
            <a:r>
              <a:rPr lang="en-US" sz="1800" dirty="0" err="1">
                <a:solidFill>
                  <a:schemeClr val="accent5">
                    <a:lumMod val="75000"/>
                  </a:schemeClr>
                </a:solidFill>
                <a:latin typeface="Consolas" panose="020B0609020204030204" pitchFamily="49" charset="0"/>
              </a:rPr>
              <a:t>va_arg</a:t>
            </a:r>
            <a:r>
              <a:rPr lang="en-US" sz="1800" dirty="0"/>
              <a:t>: </a:t>
            </a:r>
            <a:r>
              <a:rPr lang="en-US" sz="1800" dirty="0">
                <a:solidFill>
                  <a:schemeClr val="accent5">
                    <a:lumMod val="75000"/>
                  </a:schemeClr>
                </a:solidFill>
                <a:latin typeface="Consolas" panose="020B0609020204030204" pitchFamily="49" charset="0"/>
              </a:rPr>
              <a:t>term = </a:t>
            </a:r>
            <a:r>
              <a:rPr lang="en-US" sz="1800" dirty="0" err="1">
                <a:solidFill>
                  <a:schemeClr val="accent5">
                    <a:lumMod val="75000"/>
                  </a:schemeClr>
                </a:solidFill>
                <a:latin typeface="Consolas" panose="020B0609020204030204" pitchFamily="49" charset="0"/>
              </a:rPr>
              <a:t>va_arg</a:t>
            </a:r>
            <a:r>
              <a:rPr lang="en-US" sz="1800" dirty="0">
                <a:solidFill>
                  <a:schemeClr val="accent5">
                    <a:lumMod val="75000"/>
                  </a:schemeClr>
                </a:solidFill>
                <a:latin typeface="Consolas" panose="020B0609020204030204" pitchFamily="49" charset="0"/>
              </a:rPr>
              <a:t>(</a:t>
            </a:r>
            <a:r>
              <a:rPr lang="en-US" sz="1800" dirty="0" err="1">
                <a:solidFill>
                  <a:schemeClr val="accent5">
                    <a:lumMod val="75000"/>
                  </a:schemeClr>
                </a:solidFill>
                <a:latin typeface="Consolas" panose="020B0609020204030204" pitchFamily="49" charset="0"/>
              </a:rPr>
              <a:t>arg_list,double</a:t>
            </a:r>
            <a:r>
              <a:rPr lang="en-US" sz="1800" dirty="0">
                <a:solidFill>
                  <a:schemeClr val="accent5">
                    <a:lumMod val="75000"/>
                  </a:schemeClr>
                </a:solidFill>
                <a:latin typeface="Consolas" panose="020B0609020204030204" pitchFamily="49" charset="0"/>
              </a:rPr>
              <a:t>)</a:t>
            </a:r>
            <a:r>
              <a:rPr lang="en-US" sz="1800" dirty="0"/>
              <a:t> – </a:t>
            </a:r>
            <a:r>
              <a:rPr lang="uk-UA" sz="1800" dirty="0"/>
              <a:t>кожен такий запис </a:t>
            </a:r>
            <a:r>
              <a:rPr lang="uk-UA" sz="1800" b="1" dirty="0">
                <a:highlight>
                  <a:srgbClr val="00FF00"/>
                </a:highlight>
              </a:rPr>
              <a:t>посуває вказівник на 1 позицію</a:t>
            </a:r>
            <a:r>
              <a:rPr lang="uk-UA" sz="1800" dirty="0"/>
              <a:t>, причому враховується, що оброблювані параметри функції є типу </a:t>
            </a:r>
            <a:r>
              <a:rPr lang="en-US" sz="1800" dirty="0">
                <a:solidFill>
                  <a:schemeClr val="accent5">
                    <a:lumMod val="75000"/>
                  </a:schemeClr>
                </a:solidFill>
                <a:latin typeface="Consolas" panose="020B0609020204030204" pitchFamily="49" charset="0"/>
              </a:rPr>
              <a:t>double</a:t>
            </a:r>
            <a:r>
              <a:rPr lang="en-US" sz="1800" dirty="0"/>
              <a:t>, </a:t>
            </a:r>
            <a:r>
              <a:rPr lang="uk-UA" sz="1800" dirty="0"/>
              <a:t>а поточний параметр записується у заздалегідь оголошену змінну </a:t>
            </a:r>
            <a:r>
              <a:rPr lang="en-US" sz="1800" dirty="0">
                <a:solidFill>
                  <a:schemeClr val="accent5">
                    <a:lumMod val="75000"/>
                  </a:schemeClr>
                </a:solidFill>
                <a:latin typeface="Consolas" panose="020B0609020204030204" pitchFamily="49" charset="0"/>
              </a:rPr>
              <a:t>term</a:t>
            </a:r>
            <a:r>
              <a:rPr lang="en-US" sz="1800" dirty="0"/>
              <a:t> </a:t>
            </a:r>
            <a:r>
              <a:rPr lang="uk-UA" sz="1800" dirty="0"/>
              <a:t>типу </a:t>
            </a:r>
            <a:r>
              <a:rPr lang="en-US" sz="1800" dirty="0">
                <a:solidFill>
                  <a:schemeClr val="accent5">
                    <a:lumMod val="75000"/>
                  </a:schemeClr>
                </a:solidFill>
                <a:latin typeface="Consolas" panose="020B0609020204030204" pitchFamily="49" charset="0"/>
              </a:rPr>
              <a:t>double</a:t>
            </a:r>
            <a:r>
              <a:rPr lang="en-US" sz="1800" dirty="0"/>
              <a:t>. </a:t>
            </a:r>
            <a:r>
              <a:rPr lang="uk-UA" sz="1800" dirty="0"/>
              <a:t>Цикл продовжуватиметься, поки </a:t>
            </a:r>
            <a:r>
              <a:rPr lang="en-US" sz="1800" dirty="0">
                <a:solidFill>
                  <a:schemeClr val="accent5">
                    <a:lumMod val="75000"/>
                  </a:schemeClr>
                </a:solidFill>
                <a:latin typeface="Consolas" panose="020B0609020204030204" pitchFamily="49" charset="0"/>
              </a:rPr>
              <a:t>term &gt; 0</a:t>
            </a:r>
            <a:r>
              <a:rPr lang="en-US" sz="1800" dirty="0"/>
              <a:t>. </a:t>
            </a:r>
            <a:r>
              <a:rPr lang="uk-UA" sz="1800" dirty="0"/>
              <a:t>При виклику функції </a:t>
            </a:r>
            <a:r>
              <a:rPr lang="en-US" sz="1800" dirty="0">
                <a:solidFill>
                  <a:schemeClr val="accent5">
                    <a:lumMod val="75000"/>
                  </a:schemeClr>
                </a:solidFill>
                <a:latin typeface="Consolas" panose="020B0609020204030204" pitchFamily="49" charset="0"/>
              </a:rPr>
              <a:t>multiply</a:t>
            </a:r>
            <a:r>
              <a:rPr lang="en-US" sz="1800" dirty="0"/>
              <a:t> </a:t>
            </a:r>
            <a:r>
              <a:rPr lang="uk-UA" sz="1800" dirty="0"/>
              <a:t>їй в якості останнього параметра передаємо значення </a:t>
            </a:r>
            <a:r>
              <a:rPr lang="uk-UA" sz="1800" dirty="0">
                <a:solidFill>
                  <a:schemeClr val="accent5">
                    <a:lumMod val="75000"/>
                  </a:schemeClr>
                </a:solidFill>
                <a:latin typeface="Consolas" panose="020B0609020204030204" pitchFamily="49" charset="0"/>
              </a:rPr>
              <a:t>–1</a:t>
            </a:r>
            <a:r>
              <a:rPr lang="uk-UA" sz="1800" dirty="0">
                <a:solidFill>
                  <a:schemeClr val="accent5">
                    <a:lumMod val="75000"/>
                  </a:schemeClr>
                </a:solidFill>
              </a:rPr>
              <a:t> </a:t>
            </a:r>
            <a:r>
              <a:rPr lang="uk-UA" sz="1800" dirty="0"/>
              <a:t>або якесь інше від’ємне значення чи значення </a:t>
            </a:r>
            <a:r>
              <a:rPr lang="uk-UA" sz="1800" dirty="0">
                <a:solidFill>
                  <a:schemeClr val="accent5">
                    <a:lumMod val="75000"/>
                  </a:schemeClr>
                </a:solidFill>
                <a:latin typeface="Consolas" panose="020B0609020204030204" pitchFamily="49" charset="0"/>
              </a:rPr>
              <a:t>0</a:t>
            </a:r>
            <a:r>
              <a:rPr lang="uk-UA" sz="1800" dirty="0"/>
              <a:t>. Як тільки буде досягнуто останній параметр функції, умова циклу </a:t>
            </a:r>
            <a:r>
              <a:rPr lang="en-US" sz="1800" dirty="0">
                <a:solidFill>
                  <a:schemeClr val="accent5">
                    <a:lumMod val="75000"/>
                  </a:schemeClr>
                </a:solidFill>
                <a:latin typeface="Consolas" panose="020B0609020204030204" pitchFamily="49" charset="0"/>
              </a:rPr>
              <a:t>while</a:t>
            </a:r>
            <a:r>
              <a:rPr lang="en-US" sz="1800" dirty="0"/>
              <a:t> </a:t>
            </a:r>
            <a:r>
              <a:rPr lang="uk-UA" sz="1800" dirty="0"/>
              <a:t>стане хибною і тіло циклу більше не виконається.</a:t>
            </a:r>
          </a:p>
        </p:txBody>
      </p:sp>
    </p:spTree>
    <p:extLst>
      <p:ext uri="{BB962C8B-B14F-4D97-AF65-F5344CB8AC3E}">
        <p14:creationId xmlns:p14="http://schemas.microsoft.com/office/powerpoint/2010/main" val="19617564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6198326" cy="6000307"/>
          </a:xfrm>
        </p:spPr>
        <p:txBody>
          <a:bodyPr>
            <a:normAutofit/>
          </a:bodyPr>
          <a:lstStyle/>
          <a:p>
            <a:pPr marL="540000" indent="360000">
              <a:lnSpc>
                <a:spcPct val="150000"/>
              </a:lnSpc>
              <a:spcBef>
                <a:spcPts val="0"/>
              </a:spcBef>
              <a:buNone/>
            </a:pPr>
            <a:r>
              <a:rPr lang="ru-RU" sz="1800" dirty="0"/>
              <a:t>Для </a:t>
            </a:r>
            <a:r>
              <a:rPr lang="ru-RU" sz="1800" dirty="0" err="1"/>
              <a:t>обробки</a:t>
            </a:r>
            <a:r>
              <a:rPr lang="ru-RU" sz="1800" dirty="0"/>
              <a:t> </a:t>
            </a:r>
            <a:r>
              <a:rPr lang="ru-RU" sz="1800" dirty="0" err="1"/>
              <a:t>параметрів</a:t>
            </a:r>
            <a:r>
              <a:rPr lang="ru-RU" sz="1800" dirty="0"/>
              <a:t> </a:t>
            </a:r>
            <a:r>
              <a:rPr lang="ru-RU" sz="1800" dirty="0" err="1"/>
              <a:t>функції</a:t>
            </a:r>
            <a:r>
              <a:rPr lang="ru-RU" sz="1800" dirty="0"/>
              <a:t> </a:t>
            </a:r>
            <a:r>
              <a:rPr lang="ru-RU" sz="1800" dirty="0" err="1"/>
              <a:t>зі</a:t>
            </a:r>
            <a:r>
              <a:rPr lang="ru-RU" sz="1800" dirty="0"/>
              <a:t> </a:t>
            </a:r>
            <a:r>
              <a:rPr lang="ru-RU" sz="1800" dirty="0" err="1"/>
              <a:t>змінною</a:t>
            </a:r>
            <a:r>
              <a:rPr lang="ru-RU" sz="1800" dirty="0"/>
              <a:t> </a:t>
            </a:r>
            <a:r>
              <a:rPr lang="ru-RU" sz="1800" dirty="0" err="1"/>
              <a:t>кількістю</a:t>
            </a:r>
            <a:r>
              <a:rPr lang="ru-RU" sz="1800" dirty="0"/>
              <a:t> </a:t>
            </a:r>
            <a:r>
              <a:rPr lang="ru-RU" sz="1800" dirty="0" err="1"/>
              <a:t>параметрів</a:t>
            </a:r>
            <a:r>
              <a:rPr lang="ru-RU" sz="1800" dirty="0"/>
              <a:t> </a:t>
            </a:r>
            <a:r>
              <a:rPr lang="ru-RU" sz="1800" dirty="0" err="1"/>
              <a:t>можна</a:t>
            </a:r>
            <a:r>
              <a:rPr lang="ru-RU" sz="1800" dirty="0"/>
              <a:t> </a:t>
            </a:r>
            <a:r>
              <a:rPr lang="ru-RU" sz="1800" dirty="0" err="1"/>
              <a:t>обійтися</a:t>
            </a:r>
            <a:r>
              <a:rPr lang="ru-RU" sz="1800" dirty="0"/>
              <a:t> і без </a:t>
            </a:r>
            <a:r>
              <a:rPr lang="ru-RU" sz="1800" dirty="0" err="1"/>
              <a:t>стандартних</a:t>
            </a:r>
            <a:r>
              <a:rPr lang="ru-RU" sz="1800" dirty="0"/>
              <a:t> </a:t>
            </a:r>
            <a:r>
              <a:rPr lang="ru-RU" sz="1800" dirty="0" err="1"/>
              <a:t>засобів</a:t>
            </a:r>
            <a:r>
              <a:rPr lang="ru-RU" sz="1800" dirty="0"/>
              <a:t>, </a:t>
            </a:r>
            <a:r>
              <a:rPr lang="ru-RU" sz="1800" dirty="0" err="1"/>
              <a:t>лише</a:t>
            </a:r>
            <a:r>
              <a:rPr lang="ru-RU" sz="1800" dirty="0"/>
              <a:t> з </a:t>
            </a:r>
            <a:r>
              <a:rPr lang="ru-RU" sz="1800" dirty="0" err="1"/>
              <a:t>використанням</a:t>
            </a:r>
            <a:r>
              <a:rPr lang="ru-RU" sz="1800" dirty="0"/>
              <a:t> </a:t>
            </a:r>
            <a:r>
              <a:rPr lang="ru-RU" sz="1800" dirty="0" err="1"/>
              <a:t>вказівників</a:t>
            </a:r>
            <a:r>
              <a:rPr lang="ru-RU" sz="1800" dirty="0"/>
              <a:t>, як </a:t>
            </a:r>
            <a:r>
              <a:rPr lang="ru-RU" sz="1800" dirty="0" err="1"/>
              <a:t>це</a:t>
            </a:r>
            <a:r>
              <a:rPr lang="ru-RU" sz="1800" dirty="0"/>
              <a:t> показано у </a:t>
            </a:r>
            <a:r>
              <a:rPr lang="ru-RU" sz="1800" dirty="0" err="1"/>
              <a:t>наступному</a:t>
            </a:r>
            <a:r>
              <a:rPr lang="ru-RU" sz="1800" dirty="0"/>
              <a:t> </a:t>
            </a:r>
            <a:r>
              <a:rPr lang="ru-RU" sz="1800" dirty="0" err="1"/>
              <a:t>прикладі</a:t>
            </a:r>
            <a:r>
              <a:rPr lang="ru-RU" sz="1800" dirty="0"/>
              <a:t>.</a:t>
            </a:r>
            <a:endParaRPr lang="uk-UA" sz="1800" dirty="0"/>
          </a:p>
        </p:txBody>
      </p:sp>
      <p:pic>
        <p:nvPicPr>
          <p:cNvPr id="5" name="Рисунок 4">
            <a:extLst>
              <a:ext uri="{FF2B5EF4-FFF2-40B4-BE49-F238E27FC236}">
                <a16:creationId xmlns:a16="http://schemas.microsoft.com/office/drawing/2014/main" id="{E139E4AC-A222-49D0-8029-BE9CEF5C8912}"/>
              </a:ext>
            </a:extLst>
          </p:cNvPr>
          <p:cNvPicPr>
            <a:picLocks noChangeAspect="1"/>
          </p:cNvPicPr>
          <p:nvPr/>
        </p:nvPicPr>
        <p:blipFill>
          <a:blip r:embed="rId2"/>
          <a:stretch>
            <a:fillRect/>
          </a:stretch>
        </p:blipFill>
        <p:spPr>
          <a:xfrm>
            <a:off x="6343584" y="0"/>
            <a:ext cx="5848416" cy="6858000"/>
          </a:xfrm>
          <a:prstGeom prst="rect">
            <a:avLst/>
          </a:prstGeom>
        </p:spPr>
      </p:pic>
    </p:spTree>
    <p:extLst>
      <p:ext uri="{BB962C8B-B14F-4D97-AF65-F5344CB8AC3E}">
        <p14:creationId xmlns:p14="http://schemas.microsoft.com/office/powerpoint/2010/main" val="4872594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Пояснення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Робота функції </a:t>
            </a:r>
            <a:r>
              <a:rPr lang="en-US" sz="1800" dirty="0">
                <a:solidFill>
                  <a:schemeClr val="accent5">
                    <a:lumMod val="75000"/>
                  </a:schemeClr>
                </a:solidFill>
                <a:latin typeface="Consolas" panose="020B0609020204030204" pitchFamily="49" charset="0"/>
              </a:rPr>
              <a:t>f</a:t>
            </a:r>
            <a:r>
              <a:rPr lang="en-US" sz="1800" dirty="0"/>
              <a:t> </a:t>
            </a:r>
            <a:r>
              <a:rPr lang="uk-UA" sz="1800" dirty="0"/>
              <a:t>базується на тому, що її останній параметр обов’язково має бути </a:t>
            </a:r>
            <a:r>
              <a:rPr lang="uk-UA" sz="1800" dirty="0">
                <a:solidFill>
                  <a:schemeClr val="accent5">
                    <a:lumMod val="75000"/>
                  </a:schemeClr>
                </a:solidFill>
                <a:latin typeface="Consolas" panose="020B0609020204030204" pitchFamily="49" charset="0"/>
              </a:rPr>
              <a:t>0</a:t>
            </a:r>
            <a:r>
              <a:rPr lang="uk-UA" sz="1800" dirty="0"/>
              <a:t>. Встановлюємо вказівник </a:t>
            </a:r>
            <a:r>
              <a:rPr lang="en-US" sz="1800" dirty="0">
                <a:solidFill>
                  <a:schemeClr val="accent5">
                    <a:lumMod val="75000"/>
                  </a:schemeClr>
                </a:solidFill>
                <a:latin typeface="Consolas" panose="020B0609020204030204" pitchFamily="49" charset="0"/>
              </a:rPr>
              <a:t>p</a:t>
            </a:r>
            <a:r>
              <a:rPr lang="en-US" sz="1800" dirty="0"/>
              <a:t> </a:t>
            </a:r>
            <a:r>
              <a:rPr lang="uk-UA" sz="1800" dirty="0"/>
              <a:t>на перший параметр функції </a:t>
            </a:r>
            <a:r>
              <a:rPr lang="en-US" sz="1800" dirty="0">
                <a:solidFill>
                  <a:schemeClr val="accent5">
                    <a:lumMod val="75000"/>
                  </a:schemeClr>
                </a:solidFill>
                <a:latin typeface="Consolas" panose="020B0609020204030204" pitchFamily="49" charset="0"/>
              </a:rPr>
              <a:t>n</a:t>
            </a:r>
            <a:r>
              <a:rPr lang="en-US" sz="1800" dirty="0"/>
              <a:t>. </a:t>
            </a:r>
            <a:r>
              <a:rPr lang="uk-UA" sz="1800" dirty="0"/>
              <a:t>Поки значення, що знаходиться за </a:t>
            </a:r>
            <a:r>
              <a:rPr lang="uk-UA" sz="1800" dirty="0" err="1"/>
              <a:t>адресою</a:t>
            </a:r>
            <a:r>
              <a:rPr lang="uk-UA" sz="1800" dirty="0"/>
              <a:t>, на яку посилається вказівник, не дорівнює нулю (тобто, до досягнення останнього елемента) поточний оброблюваний параметр функції додаємо до суми </a:t>
            </a:r>
            <a:r>
              <a:rPr lang="en-US" sz="1800" dirty="0"/>
              <a:t>sum </a:t>
            </a:r>
            <a:r>
              <a:rPr lang="uk-UA" sz="1800" dirty="0"/>
              <a:t>та збільшуємо лічильник </a:t>
            </a:r>
            <a:r>
              <a:rPr lang="en-US" sz="1800" dirty="0"/>
              <a:t>count </a:t>
            </a:r>
            <a:r>
              <a:rPr lang="uk-UA" sz="1800" dirty="0"/>
              <a:t>на </a:t>
            </a:r>
            <a:r>
              <a:rPr lang="uk-UA" sz="1800" dirty="0">
                <a:solidFill>
                  <a:schemeClr val="accent5">
                    <a:lumMod val="75000"/>
                  </a:schemeClr>
                </a:solidFill>
                <a:latin typeface="Consolas" panose="020B0609020204030204" pitchFamily="49" charset="0"/>
              </a:rPr>
              <a:t>1</a:t>
            </a:r>
            <a:r>
              <a:rPr lang="uk-UA" sz="1800" dirty="0"/>
              <a:t>. Функція </a:t>
            </a:r>
            <a:r>
              <a:rPr lang="en-US" sz="1800" dirty="0">
                <a:solidFill>
                  <a:schemeClr val="accent5">
                    <a:lumMod val="75000"/>
                  </a:schemeClr>
                </a:solidFill>
                <a:latin typeface="Consolas" panose="020B0609020204030204" pitchFamily="49" charset="0"/>
              </a:rPr>
              <a:t>f</a:t>
            </a:r>
            <a:r>
              <a:rPr lang="en-US" sz="1800" dirty="0"/>
              <a:t> </a:t>
            </a:r>
            <a:r>
              <a:rPr lang="uk-UA" sz="1800" dirty="0"/>
              <a:t>повертає </a:t>
            </a:r>
            <a:r>
              <a:rPr lang="en-US" sz="1800" dirty="0">
                <a:solidFill>
                  <a:schemeClr val="accent5">
                    <a:lumMod val="75000"/>
                  </a:schemeClr>
                </a:solidFill>
                <a:latin typeface="Consolas" panose="020B0609020204030204" pitchFamily="49" charset="0"/>
              </a:rPr>
              <a:t>sum</a:t>
            </a:r>
            <a:r>
              <a:rPr lang="en-US" sz="1800" dirty="0"/>
              <a:t>/</a:t>
            </a:r>
            <a:r>
              <a:rPr lang="en-US" sz="1800" dirty="0">
                <a:solidFill>
                  <a:schemeClr val="accent5">
                    <a:lumMod val="75000"/>
                  </a:schemeClr>
                </a:solidFill>
                <a:latin typeface="Consolas" panose="020B0609020204030204" pitchFamily="49" charset="0"/>
              </a:rPr>
              <a:t>count</a:t>
            </a:r>
            <a:r>
              <a:rPr lang="en-US" sz="1800" dirty="0"/>
              <a:t> </a:t>
            </a:r>
            <a:r>
              <a:rPr lang="uk-UA" sz="1800" dirty="0"/>
              <a:t>або ж </a:t>
            </a:r>
            <a:r>
              <a:rPr lang="uk-UA" sz="1800" dirty="0">
                <a:solidFill>
                  <a:schemeClr val="accent5">
                    <a:lumMod val="75000"/>
                  </a:schemeClr>
                </a:solidFill>
                <a:latin typeface="Consolas" panose="020B0609020204030204" pitchFamily="49" charset="0"/>
              </a:rPr>
              <a:t>0</a:t>
            </a:r>
            <a:r>
              <a:rPr lang="uk-UA" sz="1800" dirty="0"/>
              <a:t>, якщо сума рівна </a:t>
            </a:r>
            <a:r>
              <a:rPr lang="uk-UA" sz="1800" dirty="0">
                <a:solidFill>
                  <a:schemeClr val="accent5">
                    <a:lumMod val="75000"/>
                  </a:schemeClr>
                </a:solidFill>
                <a:latin typeface="Consolas" panose="020B0609020204030204" pitchFamily="49" charset="0"/>
              </a:rPr>
              <a:t>0</a:t>
            </a:r>
            <a:r>
              <a:rPr lang="uk-UA" sz="1800" dirty="0"/>
              <a:t>. При цьому останній параметр </a:t>
            </a:r>
            <a:r>
              <a:rPr lang="uk-UA" sz="1800" dirty="0">
                <a:solidFill>
                  <a:schemeClr val="accent5">
                    <a:lumMod val="75000"/>
                  </a:schemeClr>
                </a:solidFill>
                <a:latin typeface="Consolas" panose="020B0609020204030204" pitchFamily="49" charset="0"/>
              </a:rPr>
              <a:t>(0)</a:t>
            </a:r>
            <a:r>
              <a:rPr lang="uk-UA" sz="1800" dirty="0">
                <a:solidFill>
                  <a:schemeClr val="accent5">
                    <a:lumMod val="75000"/>
                  </a:schemeClr>
                </a:solidFill>
              </a:rPr>
              <a:t> </a:t>
            </a:r>
            <a:r>
              <a:rPr lang="uk-UA" sz="1800" dirty="0"/>
              <a:t>є виключно службовим – він не застосовується при розрахунку середнього арифметичного, оскільки при досягненні цього параметра умова циклу </a:t>
            </a:r>
            <a:r>
              <a:rPr lang="en-US" sz="1800" dirty="0">
                <a:solidFill>
                  <a:schemeClr val="accent5">
                    <a:lumMod val="75000"/>
                  </a:schemeClr>
                </a:solidFill>
                <a:latin typeface="Consolas" panose="020B0609020204030204" pitchFamily="49" charset="0"/>
              </a:rPr>
              <a:t>while</a:t>
            </a:r>
            <a:r>
              <a:rPr lang="en-US" sz="1800" dirty="0"/>
              <a:t> </a:t>
            </a:r>
            <a:r>
              <a:rPr lang="uk-UA" sz="1800" dirty="0"/>
              <a:t>стає хибною і тіло циклу більше не виконується.</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1202565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7341326" cy="6000307"/>
          </a:xfrm>
        </p:spPr>
        <p:txBody>
          <a:bodyPr>
            <a:normAutofit/>
          </a:bodyPr>
          <a:lstStyle/>
          <a:p>
            <a:pPr marL="540000" indent="360000">
              <a:lnSpc>
                <a:spcPct val="150000"/>
              </a:lnSpc>
              <a:spcBef>
                <a:spcPts val="0"/>
              </a:spcBef>
              <a:buNone/>
            </a:pPr>
            <a:r>
              <a:rPr lang="ru-RU" sz="1800" dirty="0" err="1"/>
              <a:t>Довжину</a:t>
            </a:r>
            <a:r>
              <a:rPr lang="ru-RU" sz="1800" dirty="0"/>
              <a:t> </a:t>
            </a:r>
            <a:r>
              <a:rPr lang="ru-RU" sz="1800" dirty="0" err="1"/>
              <a:t>змінної</a:t>
            </a:r>
            <a:r>
              <a:rPr lang="ru-RU" sz="1800" dirty="0"/>
              <a:t> </a:t>
            </a:r>
            <a:r>
              <a:rPr lang="ru-RU" sz="1800" dirty="0" err="1"/>
              <a:t>частини</a:t>
            </a:r>
            <a:r>
              <a:rPr lang="ru-RU" sz="1800" dirty="0"/>
              <a:t> списку </a:t>
            </a:r>
            <a:r>
              <a:rPr lang="ru-RU" sz="1800" dirty="0" err="1"/>
              <a:t>аргументів</a:t>
            </a:r>
            <a:r>
              <a:rPr lang="ru-RU" sz="1800" dirty="0"/>
              <a:t> </a:t>
            </a:r>
            <a:r>
              <a:rPr lang="ru-RU" sz="1800" dirty="0" err="1"/>
              <a:t>можна</a:t>
            </a:r>
            <a:r>
              <a:rPr lang="ru-RU" sz="1800" dirty="0"/>
              <a:t> </a:t>
            </a:r>
            <a:r>
              <a:rPr lang="ru-RU" sz="1800" dirty="0" err="1"/>
              <a:t>також</a:t>
            </a:r>
            <a:r>
              <a:rPr lang="ru-RU" sz="1800" dirty="0"/>
              <a:t> </a:t>
            </a:r>
            <a:r>
              <a:rPr lang="ru-RU" sz="1800" dirty="0" err="1"/>
              <a:t>задавати</a:t>
            </a:r>
            <a:r>
              <a:rPr lang="ru-RU" sz="1800" dirty="0"/>
              <a:t> за </a:t>
            </a:r>
            <a:r>
              <a:rPr lang="ru-RU" sz="1800" dirty="0" err="1"/>
              <a:t>допомогою</a:t>
            </a:r>
            <a:r>
              <a:rPr lang="ru-RU" sz="1800" dirty="0"/>
              <a:t> </a:t>
            </a:r>
            <a:r>
              <a:rPr lang="ru-RU" sz="1800" dirty="0" err="1"/>
              <a:t>фіксованого</a:t>
            </a:r>
            <a:r>
              <a:rPr lang="ru-RU" sz="1800" dirty="0"/>
              <a:t> параметру, </a:t>
            </a:r>
            <a:r>
              <a:rPr lang="ru-RU" sz="1800" dirty="0" err="1"/>
              <a:t>що</a:t>
            </a:r>
            <a:r>
              <a:rPr lang="ru-RU" sz="1800" dirty="0"/>
              <a:t> </a:t>
            </a:r>
            <a:r>
              <a:rPr lang="ru-RU" sz="1800" dirty="0" err="1"/>
              <a:t>демонструє</a:t>
            </a:r>
            <a:r>
              <a:rPr lang="ru-RU" sz="1800" dirty="0"/>
              <a:t> </a:t>
            </a:r>
            <a:r>
              <a:rPr lang="ru-RU" sz="1800" dirty="0" err="1"/>
              <a:t>такий</a:t>
            </a:r>
            <a:r>
              <a:rPr lang="ru-RU" sz="1800" dirty="0"/>
              <a:t> приклад.</a:t>
            </a:r>
            <a:endParaRPr lang="uk-UA" sz="1800" dirty="0"/>
          </a:p>
        </p:txBody>
      </p:sp>
      <p:pic>
        <p:nvPicPr>
          <p:cNvPr id="5" name="Рисунок 4">
            <a:extLst>
              <a:ext uri="{FF2B5EF4-FFF2-40B4-BE49-F238E27FC236}">
                <a16:creationId xmlns:a16="http://schemas.microsoft.com/office/drawing/2014/main" id="{61ED8517-FA37-432E-B0CD-A65FA4301B2B}"/>
              </a:ext>
            </a:extLst>
          </p:cNvPr>
          <p:cNvPicPr>
            <a:picLocks noChangeAspect="1"/>
          </p:cNvPicPr>
          <p:nvPr/>
        </p:nvPicPr>
        <p:blipFill>
          <a:blip r:embed="rId2"/>
          <a:stretch>
            <a:fillRect/>
          </a:stretch>
        </p:blipFill>
        <p:spPr>
          <a:xfrm>
            <a:off x="7405686" y="-1"/>
            <a:ext cx="4786313" cy="6858000"/>
          </a:xfrm>
          <a:prstGeom prst="rect">
            <a:avLst/>
          </a:prstGeom>
        </p:spPr>
      </p:pic>
    </p:spTree>
    <p:extLst>
      <p:ext uri="{BB962C8B-B14F-4D97-AF65-F5344CB8AC3E}">
        <p14:creationId xmlns:p14="http://schemas.microsoft.com/office/powerpoint/2010/main" val="1261756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Функція</a:t>
            </a:r>
            <a:r>
              <a:rPr lang="ru-RU" b="1" dirty="0"/>
              <a:t>, яка </a:t>
            </a:r>
            <a:r>
              <a:rPr lang="ru-RU" b="1" dirty="0" err="1"/>
              <a:t>приймає</a:t>
            </a:r>
            <a:r>
              <a:rPr lang="ru-RU" b="1" dirty="0"/>
              <a:t> два </a:t>
            </a:r>
            <a:r>
              <a:rPr lang="ru-RU" b="1" dirty="0" err="1"/>
              <a:t>параметри</a:t>
            </a:r>
            <a:r>
              <a:rPr lang="ru-RU" b="1" dirty="0"/>
              <a:t> і </a:t>
            </a:r>
            <a:r>
              <a:rPr lang="ru-RU" b="1" dirty="0" err="1"/>
              <a:t>повертає</a:t>
            </a:r>
            <a:r>
              <a:rPr lang="ru-RU" b="1" dirty="0"/>
              <a:t> </a:t>
            </a:r>
            <a:r>
              <a:rPr lang="ru-RU" b="1" dirty="0" err="1"/>
              <a:t>значення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1AFBC037-20C0-4E4F-85C1-B3FF290FFB75}"/>
              </a:ext>
            </a:extLst>
          </p:cNvPr>
          <p:cNvPicPr>
            <a:picLocks noChangeAspect="1"/>
          </p:cNvPicPr>
          <p:nvPr/>
        </p:nvPicPr>
        <p:blipFill>
          <a:blip r:embed="rId2"/>
          <a:stretch>
            <a:fillRect/>
          </a:stretch>
        </p:blipFill>
        <p:spPr>
          <a:xfrm>
            <a:off x="2876360" y="1041877"/>
            <a:ext cx="6439279" cy="5816123"/>
          </a:xfrm>
          <a:prstGeom prst="rect">
            <a:avLst/>
          </a:prstGeom>
        </p:spPr>
      </p:pic>
    </p:spTree>
    <p:extLst>
      <p:ext uri="{BB962C8B-B14F-4D97-AF65-F5344CB8AC3E}">
        <p14:creationId xmlns:p14="http://schemas.microsoft.com/office/powerpoint/2010/main" val="42306523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Пояснення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даному випадку фіксований параметр </a:t>
            </a:r>
            <a:r>
              <a:rPr lang="en-US" sz="1800" dirty="0">
                <a:solidFill>
                  <a:schemeClr val="accent5">
                    <a:lumMod val="75000"/>
                  </a:schemeClr>
                </a:solidFill>
                <a:latin typeface="Consolas" panose="020B0609020204030204" pitchFamily="49" charset="0"/>
              </a:rPr>
              <a:t>n</a:t>
            </a:r>
            <a:r>
              <a:rPr lang="en-US" sz="1800" dirty="0"/>
              <a:t> </a:t>
            </a:r>
            <a:r>
              <a:rPr lang="uk-UA" sz="1800" dirty="0"/>
              <a:t>функції </a:t>
            </a:r>
            <a:r>
              <a:rPr lang="en-US" sz="1800" dirty="0">
                <a:solidFill>
                  <a:schemeClr val="accent5">
                    <a:lumMod val="75000"/>
                  </a:schemeClr>
                </a:solidFill>
                <a:latin typeface="Consolas" panose="020B0609020204030204" pitchFamily="49" charset="0"/>
              </a:rPr>
              <a:t>f</a:t>
            </a:r>
            <a:r>
              <a:rPr lang="en-US" sz="1800" dirty="0">
                <a:solidFill>
                  <a:schemeClr val="accent5">
                    <a:lumMod val="75000"/>
                  </a:schemeClr>
                </a:solidFill>
              </a:rPr>
              <a:t> </a:t>
            </a:r>
            <a:r>
              <a:rPr lang="uk-UA" sz="1800" dirty="0"/>
              <a:t>містить число параметрів, які будуть фактично передані функції при виклику. Вказівник </a:t>
            </a:r>
            <a:r>
              <a:rPr lang="en-US" sz="1800" dirty="0">
                <a:solidFill>
                  <a:schemeClr val="accent5">
                    <a:lumMod val="75000"/>
                  </a:schemeClr>
                </a:solidFill>
                <a:latin typeface="Consolas" panose="020B0609020204030204" pitchFamily="49" charset="0"/>
              </a:rPr>
              <a:t>p</a:t>
            </a:r>
            <a:r>
              <a:rPr lang="en-US" sz="1800" dirty="0"/>
              <a:t> </a:t>
            </a:r>
            <a:r>
              <a:rPr lang="uk-UA" sz="1800" dirty="0"/>
              <a:t>типу </a:t>
            </a:r>
            <a:r>
              <a:rPr lang="en-US" sz="1800" dirty="0" err="1">
                <a:solidFill>
                  <a:schemeClr val="accent5">
                    <a:lumMod val="75000"/>
                  </a:schemeClr>
                </a:solidFill>
                <a:latin typeface="Consolas" panose="020B0609020204030204" pitchFamily="49" charset="0"/>
              </a:rPr>
              <a:t>va_list</a:t>
            </a:r>
            <a:r>
              <a:rPr lang="en-US" sz="1800" dirty="0">
                <a:solidFill>
                  <a:schemeClr val="accent5">
                    <a:lumMod val="75000"/>
                  </a:schemeClr>
                </a:solidFill>
              </a:rPr>
              <a:t> </a:t>
            </a:r>
            <a:r>
              <a:rPr lang="uk-UA" sz="1800" dirty="0"/>
              <a:t>спочатку вказує на єдиний обов’язковий параметр </a:t>
            </a:r>
            <a:r>
              <a:rPr lang="en-US" sz="1800" dirty="0">
                <a:solidFill>
                  <a:schemeClr val="accent5">
                    <a:lumMod val="75000"/>
                  </a:schemeClr>
                </a:solidFill>
                <a:latin typeface="Consolas" panose="020B0609020204030204" pitchFamily="49" charset="0"/>
              </a:rPr>
              <a:t>n</a:t>
            </a:r>
            <a:r>
              <a:rPr lang="en-US" sz="1800" dirty="0"/>
              <a:t> </a:t>
            </a:r>
            <a:r>
              <a:rPr lang="uk-UA" sz="1800" dirty="0"/>
              <a:t>функції </a:t>
            </a:r>
            <a:r>
              <a:rPr lang="en-US" sz="1800" dirty="0">
                <a:solidFill>
                  <a:schemeClr val="accent5">
                    <a:lumMod val="75000"/>
                  </a:schemeClr>
                </a:solidFill>
                <a:latin typeface="Consolas" panose="020B0609020204030204" pitchFamily="49" charset="0"/>
              </a:rPr>
              <a:t>f</a:t>
            </a:r>
            <a:r>
              <a:rPr lang="en-US" sz="1800" dirty="0"/>
              <a:t>. </a:t>
            </a:r>
            <a:r>
              <a:rPr lang="uk-UA" sz="1800" dirty="0"/>
              <a:t>У циклі з лічильником і за допомогою макросу </a:t>
            </a:r>
            <a:r>
              <a:rPr lang="en-US" sz="1800" dirty="0" err="1">
                <a:solidFill>
                  <a:schemeClr val="accent5">
                    <a:lumMod val="75000"/>
                  </a:schemeClr>
                </a:solidFill>
                <a:latin typeface="Consolas" panose="020B0609020204030204" pitchFamily="49" charset="0"/>
              </a:rPr>
              <a:t>va_arg</a:t>
            </a:r>
            <a:r>
              <a:rPr lang="en-US" sz="1800" dirty="0">
                <a:solidFill>
                  <a:schemeClr val="accent5">
                    <a:lumMod val="75000"/>
                  </a:schemeClr>
                </a:solidFill>
              </a:rPr>
              <a:t> </a:t>
            </a:r>
            <a:r>
              <a:rPr lang="en-US" sz="1800" dirty="0"/>
              <a:t>“</a:t>
            </a:r>
            <a:r>
              <a:rPr lang="uk-UA" sz="1800" dirty="0"/>
              <a:t>перебираємо” усі параметри, записуючи поточний параметр у змінну </a:t>
            </a:r>
            <a:r>
              <a:rPr lang="en-US" sz="1800" dirty="0">
                <a:solidFill>
                  <a:schemeClr val="accent5">
                    <a:lumMod val="75000"/>
                  </a:schemeClr>
                </a:solidFill>
                <a:latin typeface="Consolas" panose="020B0609020204030204" pitchFamily="49" charset="0"/>
              </a:rPr>
              <a:t>term</a:t>
            </a:r>
            <a:r>
              <a:rPr lang="en-US" sz="1800" dirty="0"/>
              <a:t>, </a:t>
            </a:r>
            <a:r>
              <a:rPr lang="uk-UA" sz="1800" dirty="0"/>
              <a:t>причому враховуємо, що очікувані параметри мають тип </a:t>
            </a:r>
            <a:r>
              <a:rPr lang="en-US" sz="1800" dirty="0">
                <a:solidFill>
                  <a:schemeClr val="accent5">
                    <a:lumMod val="75000"/>
                  </a:schemeClr>
                </a:solidFill>
                <a:latin typeface="Consolas" panose="020B0609020204030204" pitchFamily="49" charset="0"/>
              </a:rPr>
              <a:t>double</a:t>
            </a:r>
            <a:r>
              <a:rPr lang="en-US" sz="1800" dirty="0"/>
              <a:t>. </a:t>
            </a:r>
            <a:r>
              <a:rPr lang="uk-UA" sz="1800" dirty="0"/>
              <a:t>Для наочності, щоб перевіряти кожен поточний параметр, виводимо його на екран. Змінну </a:t>
            </a:r>
            <a:r>
              <a:rPr lang="en-US" sz="1800" dirty="0">
                <a:solidFill>
                  <a:schemeClr val="accent5">
                    <a:lumMod val="75000"/>
                  </a:schemeClr>
                </a:solidFill>
                <a:latin typeface="Consolas" panose="020B0609020204030204" pitchFamily="49" charset="0"/>
              </a:rPr>
              <a:t>term</a:t>
            </a:r>
            <a:r>
              <a:rPr lang="en-US" sz="1800" dirty="0"/>
              <a:t> </a:t>
            </a:r>
            <a:r>
              <a:rPr lang="uk-UA" sz="1800" dirty="0"/>
              <a:t>додаємо у змінну </a:t>
            </a:r>
            <a:r>
              <a:rPr lang="en-US" sz="1800" dirty="0">
                <a:solidFill>
                  <a:schemeClr val="accent5">
                    <a:lumMod val="75000"/>
                  </a:schemeClr>
                </a:solidFill>
                <a:latin typeface="Consolas" panose="020B0609020204030204" pitchFamily="49" charset="0"/>
              </a:rPr>
              <a:t>sum</a:t>
            </a:r>
            <a:r>
              <a:rPr lang="en-US" sz="1800" dirty="0"/>
              <a:t> </a:t>
            </a:r>
            <a:r>
              <a:rPr lang="uk-UA" sz="1800" dirty="0"/>
              <a:t>та збільшуємо значення лічильника </a:t>
            </a:r>
            <a:r>
              <a:rPr lang="en-US" sz="1800" dirty="0">
                <a:solidFill>
                  <a:schemeClr val="accent5">
                    <a:lumMod val="75000"/>
                  </a:schemeClr>
                </a:solidFill>
                <a:latin typeface="Consolas" panose="020B0609020204030204" pitchFamily="49" charset="0"/>
              </a:rPr>
              <a:t>count</a:t>
            </a:r>
            <a:r>
              <a:rPr lang="en-US" sz="1800" dirty="0"/>
              <a:t>. </a:t>
            </a:r>
            <a:r>
              <a:rPr lang="uk-UA" sz="1800" dirty="0"/>
              <a:t>У тілі функції </a:t>
            </a:r>
            <a:r>
              <a:rPr lang="en-US" sz="1800" dirty="0"/>
              <a:t>main </a:t>
            </a:r>
            <a:r>
              <a:rPr lang="uk-UA" sz="1800" dirty="0"/>
              <a:t>функцію </a:t>
            </a:r>
            <a:r>
              <a:rPr lang="en-US" sz="1800" dirty="0">
                <a:solidFill>
                  <a:schemeClr val="accent5">
                    <a:lumMod val="75000"/>
                  </a:schemeClr>
                </a:solidFill>
                <a:latin typeface="Consolas" panose="020B0609020204030204" pitchFamily="49" charset="0"/>
              </a:rPr>
              <a:t>f</a:t>
            </a:r>
            <a:r>
              <a:rPr lang="en-US" sz="1800" dirty="0"/>
              <a:t> </a:t>
            </a:r>
            <a:r>
              <a:rPr lang="uk-UA" sz="1800" dirty="0"/>
              <a:t>викликаємо тричі – з </a:t>
            </a:r>
            <a:r>
              <a:rPr lang="uk-UA" sz="1800" dirty="0">
                <a:solidFill>
                  <a:schemeClr val="accent5">
                    <a:lumMod val="75000"/>
                  </a:schemeClr>
                </a:solidFill>
                <a:latin typeface="Consolas" panose="020B0609020204030204" pitchFamily="49" charset="0"/>
              </a:rPr>
              <a:t>3</a:t>
            </a:r>
            <a:r>
              <a:rPr lang="uk-UA" sz="1800" dirty="0"/>
              <a:t>, </a:t>
            </a:r>
            <a:r>
              <a:rPr lang="uk-UA" sz="1800" dirty="0">
                <a:solidFill>
                  <a:schemeClr val="accent5">
                    <a:lumMod val="75000"/>
                  </a:schemeClr>
                </a:solidFill>
                <a:latin typeface="Consolas" panose="020B0609020204030204" pitchFamily="49" charset="0"/>
              </a:rPr>
              <a:t>4</a:t>
            </a:r>
            <a:r>
              <a:rPr lang="uk-UA" sz="1800" dirty="0"/>
              <a:t> та </a:t>
            </a:r>
            <a:r>
              <a:rPr lang="uk-UA" sz="1800" dirty="0">
                <a:solidFill>
                  <a:schemeClr val="accent5">
                    <a:lumMod val="75000"/>
                  </a:schemeClr>
                </a:solidFill>
                <a:latin typeface="Consolas" panose="020B0609020204030204" pitchFamily="49" charset="0"/>
              </a:rPr>
              <a:t>10</a:t>
            </a:r>
            <a:r>
              <a:rPr lang="uk-UA" sz="1800" dirty="0"/>
              <a:t> параметрами дійсного типу. </a:t>
            </a:r>
          </a:p>
        </p:txBody>
      </p:sp>
      <p:pic>
        <p:nvPicPr>
          <p:cNvPr id="18434" name="Picture 2">
            <a:extLst>
              <a:ext uri="{FF2B5EF4-FFF2-40B4-BE49-F238E27FC236}">
                <a16:creationId xmlns:a16="http://schemas.microsoft.com/office/drawing/2014/main" id="{CE917533-86CA-430D-947C-14ED05213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515" y="4604214"/>
            <a:ext cx="9422970" cy="1786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2307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Варіативний шаблон</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Варіативний шаблон </a:t>
            </a:r>
            <a:r>
              <a:rPr lang="uk-UA" sz="1800" dirty="0"/>
              <a:t>— шаблон зі змінною кількістю аргументів.</a:t>
            </a:r>
          </a:p>
          <a:p>
            <a:pPr marL="540000" indent="360000">
              <a:lnSpc>
                <a:spcPct val="150000"/>
              </a:lnSpc>
              <a:spcBef>
                <a:spcPts val="0"/>
              </a:spcBef>
              <a:buNone/>
            </a:pPr>
            <a:r>
              <a:rPr lang="uk-UA" sz="1800" dirty="0"/>
              <a:t>Варіативні шаблони підтримуються мовою </a:t>
            </a:r>
            <a:r>
              <a:rPr lang="en-US" sz="1800" dirty="0"/>
              <a:t>C++ (</a:t>
            </a:r>
            <a:r>
              <a:rPr lang="uk-UA" sz="1800" dirty="0"/>
              <a:t>починаючи з стандарту </a:t>
            </a:r>
            <a:r>
              <a:rPr lang="en-US" sz="1800" dirty="0"/>
              <a:t>C++</a:t>
            </a:r>
            <a:r>
              <a:rPr lang="uk-UA" sz="1800" dirty="0"/>
              <a:t> </a:t>
            </a:r>
            <a:r>
              <a:rPr lang="en-US" sz="1800" dirty="0"/>
              <a:t>11)</a:t>
            </a:r>
            <a:endParaRPr lang="uk-UA" sz="1800" dirty="0"/>
          </a:p>
          <a:p>
            <a:pPr marL="540000" indent="360000">
              <a:lnSpc>
                <a:spcPct val="150000"/>
              </a:lnSpc>
              <a:spcBef>
                <a:spcPts val="0"/>
              </a:spcBef>
              <a:buNone/>
            </a:pPr>
            <a:r>
              <a:rPr lang="ru-RU" sz="1800" b="1" dirty="0">
                <a:highlight>
                  <a:srgbClr val="00FF00"/>
                </a:highlight>
              </a:rPr>
              <a:t>Синтаксис</a:t>
            </a:r>
            <a:r>
              <a:rPr lang="ru-RU" sz="1800" dirty="0"/>
              <a:t> </a:t>
            </a:r>
            <a:r>
              <a:rPr lang="ru-RU" sz="1800" dirty="0" err="1"/>
              <a:t>варіативного</a:t>
            </a:r>
            <a:r>
              <a:rPr lang="ru-RU" sz="1800" dirty="0"/>
              <a:t> шаблону в </a:t>
            </a:r>
            <a:r>
              <a:rPr lang="ru-RU" sz="1800" dirty="0" err="1"/>
              <a:t>мові</a:t>
            </a:r>
            <a:r>
              <a:rPr lang="ru-RU" sz="1800" dirty="0"/>
              <a:t> C++11 в </a:t>
            </a:r>
            <a:r>
              <a:rPr lang="ru-RU" sz="1800" dirty="0" err="1"/>
              <a:t>загальному</a:t>
            </a:r>
            <a:r>
              <a:rPr lang="ru-RU" sz="1800" dirty="0"/>
              <a:t> </a:t>
            </a:r>
            <a:r>
              <a:rPr lang="ru-RU" sz="1800" dirty="0" err="1"/>
              <a:t>випадку</a:t>
            </a:r>
            <a:r>
              <a:rPr lang="ru-RU" sz="1800" dirty="0"/>
              <a:t> </a:t>
            </a:r>
            <a:r>
              <a:rPr lang="ru-RU" sz="1800" dirty="0" err="1"/>
              <a:t>наступний</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Якщо</a:t>
            </a:r>
            <a:r>
              <a:rPr lang="ru-RU" sz="1800" dirty="0"/>
              <a:t> </a:t>
            </a:r>
            <a:r>
              <a:rPr lang="ru-RU" sz="1800" dirty="0" err="1"/>
              <a:t>потрібно</a:t>
            </a:r>
            <a:r>
              <a:rPr lang="ru-RU" sz="1800" dirty="0"/>
              <a:t> </a:t>
            </a:r>
            <a:r>
              <a:rPr lang="ru-RU" sz="1800" dirty="0" err="1"/>
              <a:t>заборонити</a:t>
            </a:r>
            <a:r>
              <a:rPr lang="ru-RU" sz="1800" dirty="0"/>
              <a:t> </a:t>
            </a:r>
            <a:r>
              <a:rPr lang="ru-RU" sz="1800" dirty="0" err="1"/>
              <a:t>використання</a:t>
            </a:r>
            <a:r>
              <a:rPr lang="ru-RU" sz="1800" dirty="0"/>
              <a:t> шаблону без </a:t>
            </a:r>
            <a:r>
              <a:rPr lang="ru-RU" sz="1800" dirty="0" err="1"/>
              <a:t>параметрів</a:t>
            </a:r>
            <a:r>
              <a:rPr lang="ru-RU" sz="1800" dirty="0"/>
              <a:t>, то </a:t>
            </a:r>
            <a:r>
              <a:rPr lang="ru-RU" sz="1800" dirty="0" err="1"/>
              <a:t>використовують</a:t>
            </a:r>
            <a:r>
              <a:rPr lang="ru-RU" sz="1800" dirty="0"/>
              <a:t> </a:t>
            </a:r>
            <a:r>
              <a:rPr lang="ru-RU" sz="1800" dirty="0" err="1"/>
              <a:t>наступний</a:t>
            </a:r>
            <a:r>
              <a:rPr lang="ru-RU" sz="1800" dirty="0"/>
              <a:t> </a:t>
            </a:r>
            <a:r>
              <a:rPr lang="ru-RU" sz="1800" dirty="0" err="1"/>
              <a:t>підхід</a:t>
            </a:r>
            <a:r>
              <a:rPr lang="ru-RU" sz="1800" dirty="0"/>
              <a:t>, </a:t>
            </a:r>
            <a:r>
              <a:rPr lang="ru-RU" sz="1800" dirty="0" err="1"/>
              <a:t>що</a:t>
            </a:r>
            <a:r>
              <a:rPr lang="ru-RU" sz="1800" dirty="0"/>
              <a:t> </a:t>
            </a:r>
            <a:r>
              <a:rPr lang="ru-RU" sz="1800" dirty="0" err="1"/>
              <a:t>вимагає</a:t>
            </a:r>
            <a:r>
              <a:rPr lang="ru-RU" sz="1800" dirty="0"/>
              <a:t> </a:t>
            </a:r>
            <a:r>
              <a:rPr lang="ru-RU" sz="1800" dirty="0" err="1"/>
              <a:t>використання</a:t>
            </a:r>
            <a:r>
              <a:rPr lang="ru-RU" sz="1800" dirty="0"/>
              <a:t> як </a:t>
            </a:r>
            <a:r>
              <a:rPr lang="ru-RU" sz="1800" dirty="0" err="1"/>
              <a:t>мінімум</a:t>
            </a:r>
            <a:r>
              <a:rPr lang="ru-RU" sz="1800" dirty="0"/>
              <a:t> одного параметра:</a:t>
            </a:r>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err="1"/>
              <a:t>Варіативні</a:t>
            </a:r>
            <a:r>
              <a:rPr lang="ru-RU" sz="1800" b="1" dirty="0"/>
              <a:t> </a:t>
            </a:r>
            <a:r>
              <a:rPr lang="ru-RU" sz="1800" b="1" dirty="0" err="1"/>
              <a:t>шаблони</a:t>
            </a:r>
            <a:r>
              <a:rPr lang="ru-RU" sz="1800" b="1" dirty="0"/>
              <a:t> </a:t>
            </a:r>
            <a:r>
              <a:rPr lang="ru-RU" sz="1800" b="1" dirty="0" err="1"/>
              <a:t>також</a:t>
            </a:r>
            <a:r>
              <a:rPr lang="ru-RU" sz="1800" b="1" dirty="0"/>
              <a:t> </a:t>
            </a:r>
            <a:r>
              <a:rPr lang="ru-RU" sz="1800" b="1" dirty="0" err="1"/>
              <a:t>можуть</a:t>
            </a:r>
            <a:r>
              <a:rPr lang="ru-RU" sz="1800" b="1" dirty="0"/>
              <a:t> </a:t>
            </a:r>
            <a:r>
              <a:rPr lang="ru-RU" sz="1800" b="1" dirty="0" err="1"/>
              <a:t>застосовуватися</a:t>
            </a:r>
            <a:r>
              <a:rPr lang="ru-RU" sz="1800" b="1" dirty="0"/>
              <a:t> з </a:t>
            </a:r>
            <a:r>
              <a:rPr lang="ru-RU" sz="1800" b="1" dirty="0" err="1"/>
              <a:t>функціями</a:t>
            </a:r>
            <a:r>
              <a:rPr lang="ru-RU" sz="1800" b="1" dirty="0"/>
              <a:t>:</a:t>
            </a:r>
          </a:p>
          <a:p>
            <a:pPr marL="540000" indent="360000">
              <a:lnSpc>
                <a:spcPct val="150000"/>
              </a:lnSpc>
              <a:spcBef>
                <a:spcPts val="0"/>
              </a:spcBef>
              <a:buNone/>
            </a:pPr>
            <a:endParaRPr lang="ru-RU" sz="1800" b="1"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5B6621F5-F263-4BBC-8A5F-7A72657E507E}"/>
              </a:ext>
            </a:extLst>
          </p:cNvPr>
          <p:cNvPicPr>
            <a:picLocks noChangeAspect="1"/>
          </p:cNvPicPr>
          <p:nvPr/>
        </p:nvPicPr>
        <p:blipFill>
          <a:blip r:embed="rId2"/>
          <a:stretch>
            <a:fillRect/>
          </a:stretch>
        </p:blipFill>
        <p:spPr>
          <a:xfrm>
            <a:off x="983849" y="2259569"/>
            <a:ext cx="9788572" cy="857692"/>
          </a:xfrm>
          <a:prstGeom prst="rect">
            <a:avLst/>
          </a:prstGeom>
        </p:spPr>
      </p:pic>
      <p:pic>
        <p:nvPicPr>
          <p:cNvPr id="7" name="Рисунок 6">
            <a:extLst>
              <a:ext uri="{FF2B5EF4-FFF2-40B4-BE49-F238E27FC236}">
                <a16:creationId xmlns:a16="http://schemas.microsoft.com/office/drawing/2014/main" id="{FE28AD8A-9974-4594-B6C2-79165D3C99FD}"/>
              </a:ext>
            </a:extLst>
          </p:cNvPr>
          <p:cNvPicPr>
            <a:picLocks noChangeAspect="1"/>
          </p:cNvPicPr>
          <p:nvPr/>
        </p:nvPicPr>
        <p:blipFill>
          <a:blip r:embed="rId3"/>
          <a:stretch>
            <a:fillRect/>
          </a:stretch>
        </p:blipFill>
        <p:spPr>
          <a:xfrm>
            <a:off x="983849" y="4184453"/>
            <a:ext cx="9788575" cy="857692"/>
          </a:xfrm>
          <a:prstGeom prst="rect">
            <a:avLst/>
          </a:prstGeom>
        </p:spPr>
      </p:pic>
      <p:pic>
        <p:nvPicPr>
          <p:cNvPr id="9" name="Рисунок 8">
            <a:extLst>
              <a:ext uri="{FF2B5EF4-FFF2-40B4-BE49-F238E27FC236}">
                <a16:creationId xmlns:a16="http://schemas.microsoft.com/office/drawing/2014/main" id="{FD8FBC33-C053-4F72-953C-3D2985DBC4FB}"/>
              </a:ext>
            </a:extLst>
          </p:cNvPr>
          <p:cNvPicPr>
            <a:picLocks noChangeAspect="1"/>
          </p:cNvPicPr>
          <p:nvPr/>
        </p:nvPicPr>
        <p:blipFill>
          <a:blip r:embed="rId4"/>
          <a:stretch>
            <a:fillRect/>
          </a:stretch>
        </p:blipFill>
        <p:spPr>
          <a:xfrm>
            <a:off x="983849" y="5505619"/>
            <a:ext cx="8121445" cy="1207436"/>
          </a:xfrm>
          <a:prstGeom prst="rect">
            <a:avLst/>
          </a:prstGeom>
        </p:spPr>
      </p:pic>
    </p:spTree>
    <p:extLst>
      <p:ext uri="{BB962C8B-B14F-4D97-AF65-F5344CB8AC3E}">
        <p14:creationId xmlns:p14="http://schemas.microsoft.com/office/powerpoint/2010/main" val="10113837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Варіативний шаблон</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Часто використовують </a:t>
            </a:r>
            <a:r>
              <a:rPr lang="uk-UA" sz="1800" b="1" dirty="0">
                <a:highlight>
                  <a:srgbClr val="00FF00"/>
                </a:highlight>
              </a:rPr>
              <a:t>рекурсивний виклик варіативних шаблонів</a:t>
            </a:r>
            <a:r>
              <a:rPr lang="uk-UA" sz="1800" dirty="0"/>
              <a:t>. Самі варіаційні параметри не є доступними для реалізації функції або класу. Тому для реалізації заміни звичного </a:t>
            </a:r>
            <a:r>
              <a:rPr lang="en-US" sz="1800" dirty="0" err="1">
                <a:solidFill>
                  <a:schemeClr val="accent5">
                    <a:lumMod val="75000"/>
                  </a:schemeClr>
                </a:solidFill>
                <a:latin typeface="Consolas" panose="020B0609020204030204" pitchFamily="49" charset="0"/>
              </a:rPr>
              <a:t>printf</a:t>
            </a:r>
            <a:r>
              <a:rPr lang="en-US" sz="1800" dirty="0"/>
              <a:t> </a:t>
            </a:r>
            <a:r>
              <a:rPr lang="uk-UA" sz="1800" dirty="0"/>
              <a:t>через варіативний шаблон у </a:t>
            </a:r>
            <a:r>
              <a:rPr lang="en-US" sz="1800" dirty="0"/>
              <a:t>C++11 </a:t>
            </a:r>
            <a:r>
              <a:rPr lang="uk-UA" sz="1800" dirty="0"/>
              <a:t>типовим підходом буде такий:</a:t>
            </a:r>
          </a:p>
        </p:txBody>
      </p:sp>
    </p:spTree>
    <p:extLst>
      <p:ext uri="{BB962C8B-B14F-4D97-AF65-F5344CB8AC3E}">
        <p14:creationId xmlns:p14="http://schemas.microsoft.com/office/powerpoint/2010/main" val="6312216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BBFE524B-A109-4E2A-8805-28816CB96034}"/>
              </a:ext>
            </a:extLst>
          </p:cNvPr>
          <p:cNvPicPr>
            <a:picLocks noChangeAspect="1"/>
          </p:cNvPicPr>
          <p:nvPr/>
        </p:nvPicPr>
        <p:blipFill>
          <a:blip r:embed="rId2"/>
          <a:stretch>
            <a:fillRect/>
          </a:stretch>
        </p:blipFill>
        <p:spPr>
          <a:xfrm>
            <a:off x="1020903" y="0"/>
            <a:ext cx="10150193" cy="6858000"/>
          </a:xfrm>
          <a:prstGeom prst="rect">
            <a:avLst/>
          </a:prstGeom>
        </p:spPr>
      </p:pic>
    </p:spTree>
    <p:extLst>
      <p:ext uri="{BB962C8B-B14F-4D97-AF65-F5344CB8AC3E}">
        <p14:creationId xmlns:p14="http://schemas.microsoft.com/office/powerpoint/2010/main" val="25876303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Зауважте, що побудована з застосуванням варіативного шаблону версія </a:t>
            </a:r>
            <a:r>
              <a:rPr lang="en-US" sz="1800" dirty="0" err="1"/>
              <a:t>printf</a:t>
            </a:r>
            <a:r>
              <a:rPr lang="en-US" sz="1800" dirty="0"/>
              <a:t> </a:t>
            </a:r>
            <a:r>
              <a:rPr lang="uk-UA" sz="1800" dirty="0"/>
              <a:t>викликає себе </a:t>
            </a:r>
            <a:r>
              <a:rPr lang="uk-UA" sz="1800" dirty="0" err="1"/>
              <a:t>рекурсивно</a:t>
            </a:r>
            <a:r>
              <a:rPr lang="uk-UA" sz="1800" dirty="0"/>
              <a:t> або (коли список аргументів </a:t>
            </a:r>
            <a:r>
              <a:rPr lang="en-US" sz="1800" dirty="0" err="1"/>
              <a:t>args</a:t>
            </a:r>
            <a:r>
              <a:rPr lang="en-US" sz="1800" dirty="0"/>
              <a:t>… </a:t>
            </a:r>
            <a:r>
              <a:rPr lang="uk-UA" sz="1800" dirty="0"/>
              <a:t>буде порожній) викликає базовий варіант.</a:t>
            </a:r>
          </a:p>
        </p:txBody>
      </p:sp>
      <p:pic>
        <p:nvPicPr>
          <p:cNvPr id="5" name="Рисунок 4">
            <a:extLst>
              <a:ext uri="{FF2B5EF4-FFF2-40B4-BE49-F238E27FC236}">
                <a16:creationId xmlns:a16="http://schemas.microsoft.com/office/drawing/2014/main" id="{069B0230-948E-45F9-8EE3-F92CEA57CF5B}"/>
              </a:ext>
            </a:extLst>
          </p:cNvPr>
          <p:cNvPicPr>
            <a:picLocks noChangeAspect="1"/>
          </p:cNvPicPr>
          <p:nvPr/>
        </p:nvPicPr>
        <p:blipFill>
          <a:blip r:embed="rId2"/>
          <a:stretch>
            <a:fillRect/>
          </a:stretch>
        </p:blipFill>
        <p:spPr>
          <a:xfrm>
            <a:off x="3559446" y="1880824"/>
            <a:ext cx="5073107" cy="4977175"/>
          </a:xfrm>
          <a:prstGeom prst="rect">
            <a:avLst/>
          </a:prstGeom>
        </p:spPr>
      </p:pic>
    </p:spTree>
    <p:extLst>
      <p:ext uri="{BB962C8B-B14F-4D97-AF65-F5344CB8AC3E}">
        <p14:creationId xmlns:p14="http://schemas.microsoft.com/office/powerpoint/2010/main" val="37661228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стандарті </a:t>
            </a:r>
            <a:r>
              <a:rPr lang="en-US" sz="1800" dirty="0"/>
              <a:t>C++17 </a:t>
            </a:r>
            <a:r>
              <a:rPr lang="uk-UA" sz="1800" dirty="0"/>
              <a:t>з'явились вирази згортання (англ. </a:t>
            </a:r>
            <a:r>
              <a:rPr lang="en-US" sz="1800" dirty="0"/>
              <a:t>fold expressions), </a:t>
            </a:r>
            <a:r>
              <a:rPr lang="uk-UA" sz="1800" dirty="0"/>
              <a:t>що значно полегшують використання технології варіативних шаблонів. Наприклад, з їх використанням код функції </a:t>
            </a:r>
            <a:r>
              <a:rPr lang="en-US" sz="1800" dirty="0"/>
              <a:t>SUM </a:t>
            </a:r>
            <a:r>
              <a:rPr lang="uk-UA" sz="1800" dirty="0"/>
              <a:t>може мати такий вигляд:</a:t>
            </a:r>
          </a:p>
        </p:txBody>
      </p:sp>
      <p:pic>
        <p:nvPicPr>
          <p:cNvPr id="7" name="Рисунок 6">
            <a:extLst>
              <a:ext uri="{FF2B5EF4-FFF2-40B4-BE49-F238E27FC236}">
                <a16:creationId xmlns:a16="http://schemas.microsoft.com/office/drawing/2014/main" id="{16842176-D23A-4A22-B7FA-D6251089E4D3}"/>
              </a:ext>
            </a:extLst>
          </p:cNvPr>
          <p:cNvPicPr>
            <a:picLocks noChangeAspect="1"/>
          </p:cNvPicPr>
          <p:nvPr/>
        </p:nvPicPr>
        <p:blipFill>
          <a:blip r:embed="rId2"/>
          <a:stretch>
            <a:fillRect/>
          </a:stretch>
        </p:blipFill>
        <p:spPr>
          <a:xfrm>
            <a:off x="702196" y="2199100"/>
            <a:ext cx="10787605" cy="4553562"/>
          </a:xfrm>
          <a:prstGeom prst="rect">
            <a:avLst/>
          </a:prstGeom>
        </p:spPr>
      </p:pic>
    </p:spTree>
    <p:extLst>
      <p:ext uri="{BB962C8B-B14F-4D97-AF65-F5344CB8AC3E}">
        <p14:creationId xmlns:p14="http://schemas.microsoft.com/office/powerpoint/2010/main" val="29262874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4ABB143F-310D-461B-A0D3-6648174644C0}"/>
              </a:ext>
            </a:extLst>
          </p:cNvPr>
          <p:cNvPicPr>
            <a:picLocks noChangeAspect="1"/>
          </p:cNvPicPr>
          <p:nvPr/>
        </p:nvPicPr>
        <p:blipFill>
          <a:blip r:embed="rId2"/>
          <a:stretch>
            <a:fillRect/>
          </a:stretch>
        </p:blipFill>
        <p:spPr>
          <a:xfrm>
            <a:off x="-1" y="1621411"/>
            <a:ext cx="12192000" cy="3615177"/>
          </a:xfrm>
          <a:prstGeom prst="rect">
            <a:avLst/>
          </a:prstGeom>
        </p:spPr>
      </p:pic>
    </p:spTree>
    <p:extLst>
      <p:ext uri="{BB962C8B-B14F-4D97-AF65-F5344CB8AC3E}">
        <p14:creationId xmlns:p14="http://schemas.microsoft.com/office/powerpoint/2010/main" val="18413189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753CC1EF-CC40-40D6-BFBD-84D541075912}"/>
              </a:ext>
            </a:extLst>
          </p:cNvPr>
          <p:cNvPicPr>
            <a:picLocks noChangeAspect="1"/>
          </p:cNvPicPr>
          <p:nvPr/>
        </p:nvPicPr>
        <p:blipFill>
          <a:blip r:embed="rId2"/>
          <a:stretch>
            <a:fillRect/>
          </a:stretch>
        </p:blipFill>
        <p:spPr>
          <a:xfrm>
            <a:off x="1113149" y="919702"/>
            <a:ext cx="9965700" cy="5018595"/>
          </a:xfrm>
          <a:prstGeom prst="rect">
            <a:avLst/>
          </a:prstGeom>
        </p:spPr>
      </p:pic>
    </p:spTree>
    <p:extLst>
      <p:ext uri="{BB962C8B-B14F-4D97-AF65-F5344CB8AC3E}">
        <p14:creationId xmlns:p14="http://schemas.microsoft.com/office/powerpoint/2010/main" val="24419890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0502827-0538-490F-94FC-47D5535495A8}"/>
              </a:ext>
            </a:extLst>
          </p:cNvPr>
          <p:cNvPicPr>
            <a:picLocks noChangeAspect="1"/>
          </p:cNvPicPr>
          <p:nvPr/>
        </p:nvPicPr>
        <p:blipFill>
          <a:blip r:embed="rId2"/>
          <a:stretch>
            <a:fillRect/>
          </a:stretch>
        </p:blipFill>
        <p:spPr>
          <a:xfrm>
            <a:off x="667472" y="857691"/>
            <a:ext cx="10857054" cy="5265546"/>
          </a:xfrm>
          <a:prstGeom prst="rect">
            <a:avLst/>
          </a:prstGeom>
        </p:spPr>
      </p:pic>
    </p:spTree>
    <p:extLst>
      <p:ext uri="{BB962C8B-B14F-4D97-AF65-F5344CB8AC3E}">
        <p14:creationId xmlns:p14="http://schemas.microsoft.com/office/powerpoint/2010/main" val="38068110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Лямбда-вирази і лямбда-функції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стандарті </a:t>
            </a:r>
            <a:r>
              <a:rPr lang="en-US" sz="1800" dirty="0"/>
              <a:t>C++11 </a:t>
            </a:r>
            <a:r>
              <a:rPr lang="uk-UA" sz="1800" dirty="0"/>
              <a:t>з'явилися </a:t>
            </a:r>
            <a:r>
              <a:rPr lang="uk-UA" sz="1800" b="1" dirty="0">
                <a:highlight>
                  <a:srgbClr val="00FF00"/>
                </a:highlight>
              </a:rPr>
              <a:t>лямбда-вирази</a:t>
            </a:r>
            <a:r>
              <a:rPr lang="uk-UA" sz="1800" dirty="0"/>
              <a:t> і </a:t>
            </a:r>
            <a:r>
              <a:rPr lang="uk-UA" sz="1800" b="1" dirty="0">
                <a:highlight>
                  <a:srgbClr val="00FF00"/>
                </a:highlight>
              </a:rPr>
              <a:t>лямбда-функції</a:t>
            </a:r>
            <a:r>
              <a:rPr lang="uk-UA" sz="1800" dirty="0"/>
              <a:t>, що дозволяють створювати визначення функцій, що підставляються, які можна використовувати </a:t>
            </a:r>
            <a:r>
              <a:rPr lang="uk-UA" sz="1800" b="1" dirty="0">
                <a:highlight>
                  <a:srgbClr val="FFFF00"/>
                </a:highlight>
              </a:rPr>
              <a:t>як параметр </a:t>
            </a:r>
            <a:r>
              <a:rPr lang="uk-UA" sz="1800" dirty="0"/>
              <a:t>чи </a:t>
            </a:r>
            <a:r>
              <a:rPr lang="uk-UA" sz="1800" b="1" dirty="0">
                <a:highlight>
                  <a:srgbClr val="FFFF00"/>
                </a:highlight>
              </a:rPr>
              <a:t>локальний об'єкт</a:t>
            </a:r>
            <a:r>
              <a:rPr lang="uk-UA" sz="1800" dirty="0"/>
              <a:t>. </a:t>
            </a:r>
            <a:endParaRPr lang="en-US" sz="1800" dirty="0"/>
          </a:p>
          <a:p>
            <a:pPr marL="540000" indent="360000">
              <a:lnSpc>
                <a:spcPct val="150000"/>
              </a:lnSpc>
              <a:spcBef>
                <a:spcPts val="0"/>
              </a:spcBef>
              <a:buNone/>
            </a:pPr>
            <a:r>
              <a:rPr lang="uk-UA" sz="1800" dirty="0"/>
              <a:t>Лямбда-вирази і лямбда-функції змінюють спосіб використання стандартної бібліотеки </a:t>
            </a:r>
            <a:r>
              <a:rPr lang="en-US" sz="1800" dirty="0"/>
              <a:t>C++. </a:t>
            </a:r>
            <a:r>
              <a:rPr lang="uk-UA" sz="1800" dirty="0"/>
              <a:t>Наприклад, можна використовувати лямбда-вирази і лямбда-функції з алгоритмами і контейнерами з бібліотеки </a:t>
            </a:r>
            <a:r>
              <a:rPr lang="en-US" sz="1800" dirty="0"/>
              <a:t>STL.</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Синтаксис лямбда-виразів і лямбда-функцій</a:t>
            </a:r>
            <a:endParaRPr lang="en-US" sz="1800" dirty="0"/>
          </a:p>
          <a:p>
            <a:pPr marL="540000" indent="360000">
              <a:lnSpc>
                <a:spcPct val="150000"/>
              </a:lnSpc>
              <a:spcBef>
                <a:spcPts val="0"/>
              </a:spcBef>
              <a:buNone/>
            </a:pPr>
            <a:r>
              <a:rPr lang="uk-UA" sz="1800" b="1" dirty="0">
                <a:highlight>
                  <a:srgbClr val="00FF00"/>
                </a:highlight>
              </a:rPr>
              <a:t>Лямбда-функція</a:t>
            </a:r>
            <a:r>
              <a:rPr lang="uk-UA" sz="1800" dirty="0"/>
              <a:t> — це опис функціональної можливості, яку можна визначити в </a:t>
            </a:r>
            <a:r>
              <a:rPr lang="uk-UA" sz="1800" b="1" dirty="0">
                <a:highlight>
                  <a:srgbClr val="00FFFF"/>
                </a:highlight>
              </a:rPr>
              <a:t>операторі</a:t>
            </a:r>
            <a:r>
              <a:rPr lang="uk-UA" sz="1800" dirty="0"/>
              <a:t> і </a:t>
            </a:r>
            <a:r>
              <a:rPr lang="uk-UA" sz="1800" b="1" dirty="0">
                <a:highlight>
                  <a:srgbClr val="00FFFF"/>
                </a:highlight>
              </a:rPr>
              <a:t>виразі</a:t>
            </a:r>
            <a:r>
              <a:rPr lang="uk-UA" sz="1800" dirty="0"/>
              <a:t>. Таким чином, лямбда-функцію можна використовувати</a:t>
            </a:r>
            <a:r>
              <a:rPr lang="en-US" sz="1800" dirty="0"/>
              <a:t> </a:t>
            </a:r>
            <a:r>
              <a:rPr lang="uk-UA" sz="1800" dirty="0"/>
              <a:t>як </a:t>
            </a:r>
            <a:r>
              <a:rPr lang="uk-UA" sz="1800" b="1" dirty="0">
                <a:highlight>
                  <a:srgbClr val="00FF00"/>
                </a:highlight>
              </a:rPr>
              <a:t>функцію, що підставляється</a:t>
            </a:r>
            <a:r>
              <a:rPr lang="uk-UA" sz="1800" dirty="0"/>
              <a:t>. </a:t>
            </a:r>
          </a:p>
          <a:p>
            <a:pPr marL="540000" indent="360000">
              <a:lnSpc>
                <a:spcPct val="150000"/>
              </a:lnSpc>
              <a:spcBef>
                <a:spcPts val="0"/>
              </a:spcBef>
              <a:buNone/>
            </a:pPr>
            <a:r>
              <a:rPr lang="uk-UA" sz="1800" dirty="0"/>
              <a:t>Мінімальна лямбда-функція не має параметрів і просто робить щось</a:t>
            </a:r>
            <a:r>
              <a:rPr lang="en-US" sz="1800" dirty="0"/>
              <a:t>:</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256126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Функція</a:t>
            </a:r>
            <a:r>
              <a:rPr lang="ru-RU" b="1" dirty="0"/>
              <a:t>, яка </a:t>
            </a:r>
            <a:r>
              <a:rPr lang="ru-RU" b="1" dirty="0" err="1"/>
              <a:t>приймає</a:t>
            </a:r>
            <a:r>
              <a:rPr lang="ru-RU" b="1" dirty="0"/>
              <a:t> два </a:t>
            </a:r>
            <a:r>
              <a:rPr lang="ru-RU" b="1" dirty="0" err="1"/>
              <a:t>параметри</a:t>
            </a:r>
            <a:r>
              <a:rPr lang="ru-RU" b="1" dirty="0"/>
              <a:t> </a:t>
            </a:r>
            <a:br>
              <a:rPr lang="ru-RU" b="1" dirty="0"/>
            </a:br>
            <a:r>
              <a:rPr lang="ru-RU" b="1" dirty="0"/>
              <a:t>і </a:t>
            </a:r>
            <a:r>
              <a:rPr lang="ru-RU" b="1" dirty="0" err="1"/>
              <a:t>повертає</a:t>
            </a:r>
            <a:r>
              <a:rPr lang="ru-RU" b="1" dirty="0"/>
              <a:t> </a:t>
            </a:r>
            <a:r>
              <a:rPr lang="ru-RU" b="1" dirty="0" err="1"/>
              <a:t>максимальне</a:t>
            </a:r>
            <a:r>
              <a:rPr lang="ru-RU" b="1" dirty="0"/>
              <a:t> з </a:t>
            </a:r>
            <a:r>
              <a:rPr lang="ru-RU" b="1" dirty="0" err="1"/>
              <a:t>двох</a:t>
            </a:r>
            <a:r>
              <a:rPr lang="ru-RU" b="1" dirty="0"/>
              <a:t> </a:t>
            </a:r>
            <a:r>
              <a:rPr lang="ru-RU" b="1" dirty="0" err="1"/>
              <a:t>значень</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95F79AF1-C753-45A7-82E9-2F08901C6FB5}"/>
              </a:ext>
            </a:extLst>
          </p:cNvPr>
          <p:cNvPicPr>
            <a:picLocks noChangeAspect="1"/>
          </p:cNvPicPr>
          <p:nvPr/>
        </p:nvPicPr>
        <p:blipFill>
          <a:blip r:embed="rId2"/>
          <a:stretch>
            <a:fillRect/>
          </a:stretch>
        </p:blipFill>
        <p:spPr>
          <a:xfrm>
            <a:off x="3668802" y="1077027"/>
            <a:ext cx="4854393" cy="5561635"/>
          </a:xfrm>
          <a:prstGeom prst="rect">
            <a:avLst/>
          </a:prstGeom>
        </p:spPr>
      </p:pic>
    </p:spTree>
    <p:extLst>
      <p:ext uri="{BB962C8B-B14F-4D97-AF65-F5344CB8AC3E}">
        <p14:creationId xmlns:p14="http://schemas.microsoft.com/office/powerpoint/2010/main" val="2562383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DB744915-72C2-4945-9298-7BD3CF9D23A7}"/>
              </a:ext>
            </a:extLst>
          </p:cNvPr>
          <p:cNvPicPr>
            <a:picLocks noChangeAspect="1"/>
          </p:cNvPicPr>
          <p:nvPr/>
        </p:nvPicPr>
        <p:blipFill>
          <a:blip r:embed="rId2"/>
          <a:stretch>
            <a:fillRect/>
          </a:stretch>
        </p:blipFill>
        <p:spPr>
          <a:xfrm>
            <a:off x="1537606" y="0"/>
            <a:ext cx="9116786" cy="6858000"/>
          </a:xfrm>
          <a:prstGeom prst="rect">
            <a:avLst/>
          </a:prstGeom>
        </p:spPr>
      </p:pic>
    </p:spTree>
    <p:extLst>
      <p:ext uri="{BB962C8B-B14F-4D97-AF65-F5344CB8AC3E}">
        <p14:creationId xmlns:p14="http://schemas.microsoft.com/office/powerpoint/2010/main" val="13663138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Лямбда-вирази і лямбда-функції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 бачимо, лямбда-функції завжди передує так називаний </a:t>
            </a:r>
            <a:r>
              <a:rPr lang="uk-UA" sz="1800" b="1" dirty="0">
                <a:highlight>
                  <a:srgbClr val="00FF00"/>
                </a:highlight>
              </a:rPr>
              <a:t>ініціатор лямбда-функції</a:t>
            </a:r>
            <a:r>
              <a:rPr lang="uk-UA" sz="1800" dirty="0"/>
              <a:t> (</a:t>
            </a:r>
            <a:r>
              <a:rPr lang="en-US" sz="1800" b="1" dirty="0">
                <a:highlight>
                  <a:srgbClr val="00FFFF"/>
                </a:highlight>
              </a:rPr>
              <a:t>lambda introducer</a:t>
            </a:r>
            <a:r>
              <a:rPr lang="en-US" sz="1800" dirty="0"/>
              <a:t>): </a:t>
            </a:r>
            <a:r>
              <a:rPr lang="uk-UA" sz="1800" b="1" dirty="0">
                <a:highlight>
                  <a:srgbClr val="00FFFF"/>
                </a:highlight>
              </a:rPr>
              <a:t>квадратні дужки</a:t>
            </a:r>
            <a:r>
              <a:rPr lang="uk-UA" sz="1800" dirty="0"/>
              <a:t>, усередині яких можна визначити так називане </a:t>
            </a:r>
            <a:r>
              <a:rPr lang="uk-UA" sz="1800" b="1" dirty="0">
                <a:highlight>
                  <a:srgbClr val="00FF00"/>
                </a:highlight>
              </a:rPr>
              <a:t>захоплення для доступу до нестатичних зовнішніх об'єктів у лямбда-функції</a:t>
            </a:r>
            <a:r>
              <a:rPr lang="uk-UA" sz="1800" dirty="0"/>
              <a:t>. Якщо доступ до зовнішніх даних не потрібний, квадратні дужки залишаються порожніми, як у даному випадку. У лямбда-функціях можна використовувати статичні об'єкти, наприклад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Між ініціатором лямбда-функції і тілом лямбда-функції </a:t>
            </a:r>
            <a:r>
              <a:rPr lang="uk-UA" sz="1800" b="1" dirty="0">
                <a:highlight>
                  <a:srgbClr val="00FF00"/>
                </a:highlight>
              </a:rPr>
              <a:t>можна вказати параметри</a:t>
            </a:r>
            <a:r>
              <a:rPr lang="uk-UA" sz="1800" dirty="0"/>
              <a:t>, ключове слово </a:t>
            </a:r>
            <a:r>
              <a:rPr lang="en-US" sz="1800" b="1" dirty="0">
                <a:highlight>
                  <a:srgbClr val="00FF00"/>
                </a:highlight>
              </a:rPr>
              <a:t>mutable</a:t>
            </a:r>
            <a:r>
              <a:rPr lang="en-US" sz="1800" dirty="0"/>
              <a:t>, </a:t>
            </a:r>
            <a:r>
              <a:rPr lang="uk-UA" sz="1800" b="1" dirty="0"/>
              <a:t>специфікацію винятку</a:t>
            </a:r>
            <a:r>
              <a:rPr lang="uk-UA" sz="1800" dirty="0"/>
              <a:t>, </a:t>
            </a:r>
            <a:r>
              <a:rPr lang="uk-UA" sz="1800" b="1" dirty="0"/>
              <a:t>специфікатори атрибутів </a:t>
            </a:r>
            <a:r>
              <a:rPr lang="uk-UA" sz="1800" dirty="0"/>
              <a:t>і </a:t>
            </a:r>
            <a:r>
              <a:rPr lang="uk-UA" sz="1800" b="1" dirty="0"/>
              <a:t>тип значення</a:t>
            </a:r>
            <a:r>
              <a:rPr lang="uk-UA" sz="1800" dirty="0"/>
              <a:t>, що </a:t>
            </a:r>
            <a:r>
              <a:rPr lang="uk-UA" sz="1800" b="1" dirty="0"/>
              <a:t>повертається</a:t>
            </a:r>
            <a:r>
              <a:rPr lang="uk-UA" sz="1800" dirty="0"/>
              <a:t>. Усе це не обов’язково, але якщо один з перерахованих пунктів присутній, </a:t>
            </a:r>
            <a:r>
              <a:rPr lang="uk-UA" sz="1800" b="1" dirty="0">
                <a:highlight>
                  <a:srgbClr val="FFFF00"/>
                </a:highlight>
              </a:rPr>
              <a:t>круглі дужки для параметрів стають обов'язковими</a:t>
            </a:r>
            <a:r>
              <a:rPr lang="uk-UA" sz="1800" dirty="0"/>
              <a:t>. Таким чином, синтаксис лямбда-функції виглядає або так: </a:t>
            </a:r>
            <a:endParaRPr lang="en-US" sz="2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88C62BB4-BC30-4CD7-9C04-E00762FAB1F9}"/>
              </a:ext>
            </a:extLst>
          </p:cNvPr>
          <p:cNvPicPr>
            <a:picLocks noChangeAspect="1"/>
          </p:cNvPicPr>
          <p:nvPr/>
        </p:nvPicPr>
        <p:blipFill>
          <a:blip r:embed="rId2"/>
          <a:stretch>
            <a:fillRect/>
          </a:stretch>
        </p:blipFill>
        <p:spPr>
          <a:xfrm>
            <a:off x="2433171" y="5293436"/>
            <a:ext cx="7325658" cy="1176812"/>
          </a:xfrm>
          <a:prstGeom prst="rect">
            <a:avLst/>
          </a:prstGeom>
        </p:spPr>
      </p:pic>
    </p:spTree>
    <p:extLst>
      <p:ext uri="{BB962C8B-B14F-4D97-AF65-F5344CB8AC3E}">
        <p14:creationId xmlns:p14="http://schemas.microsoft.com/office/powerpoint/2010/main" val="39586279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Лямбда-вирази і лямбда-функції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FFFF00"/>
                </a:highlight>
              </a:rPr>
              <a:t>Однак варто підкреслити, що лямбда-функції не можуть бути шаблонними. У них завжди необхідно указувати всі типи. </a:t>
            </a:r>
            <a:endParaRPr lang="en-US" sz="1800" b="1" dirty="0">
              <a:highlight>
                <a:srgbClr val="FFFF00"/>
              </a:highlight>
            </a:endParaRP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Лямбда-функція </a:t>
            </a:r>
            <a:r>
              <a:rPr lang="uk-UA" sz="1800" b="1" dirty="0">
                <a:highlight>
                  <a:srgbClr val="00FF00"/>
                </a:highlight>
              </a:rPr>
              <a:t>може повертати який-небудь об'єкт</a:t>
            </a:r>
            <a:r>
              <a:rPr lang="uk-UA" sz="1800" dirty="0"/>
              <a:t>. Якщо тип об'єкта, що повертається, не зазначений, </a:t>
            </a:r>
            <a:r>
              <a:rPr lang="uk-UA" sz="1800" b="1" dirty="0">
                <a:highlight>
                  <a:srgbClr val="00FF00"/>
                </a:highlight>
              </a:rPr>
              <a:t>він виводиться з його значення</a:t>
            </a:r>
            <a:r>
              <a:rPr lang="uk-UA" sz="1800" dirty="0"/>
              <a:t>. Наприклад, наступна функція повертає значення типу </a:t>
            </a:r>
            <a:r>
              <a:rPr lang="en-US" sz="1800" dirty="0">
                <a:solidFill>
                  <a:schemeClr val="accent5">
                    <a:lumMod val="75000"/>
                  </a:schemeClr>
                </a:solidFill>
                <a:latin typeface="Consolas" panose="020B0609020204030204" pitchFamily="49" charset="0"/>
              </a:rPr>
              <a:t>int</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Для </a:t>
            </a:r>
            <a:r>
              <a:rPr lang="ru-RU" sz="1800" dirty="0" err="1"/>
              <a:t>вказівки</a:t>
            </a:r>
            <a:r>
              <a:rPr lang="ru-RU" sz="1800" dirty="0"/>
              <a:t> типу </a:t>
            </a:r>
            <a:r>
              <a:rPr lang="ru-RU" sz="1800" dirty="0" err="1"/>
              <a:t>значення</a:t>
            </a:r>
            <a:r>
              <a:rPr lang="ru-RU" sz="1800" dirty="0"/>
              <a:t>, </a:t>
            </a:r>
            <a:r>
              <a:rPr lang="ru-RU" sz="1800" dirty="0" err="1"/>
              <a:t>що</a:t>
            </a:r>
            <a:r>
              <a:rPr lang="ru-RU" sz="1800" dirty="0"/>
              <a:t> </a:t>
            </a:r>
            <a:r>
              <a:rPr lang="ru-RU" sz="1800" dirty="0" err="1"/>
              <a:t>повертається</a:t>
            </a:r>
            <a:r>
              <a:rPr lang="ru-RU" sz="1800" dirty="0"/>
              <a:t>, </a:t>
            </a:r>
            <a:r>
              <a:rPr lang="ru-RU" sz="1800" dirty="0" err="1"/>
              <a:t>можна</a:t>
            </a:r>
            <a:r>
              <a:rPr lang="ru-RU" sz="1800" dirty="0"/>
              <a:t> </a:t>
            </a:r>
            <a:r>
              <a:rPr lang="ru-RU" sz="1800" dirty="0" err="1"/>
              <a:t>використовувати</a:t>
            </a:r>
            <a:r>
              <a:rPr lang="ru-RU" sz="1800" dirty="0"/>
              <a:t> </a:t>
            </a:r>
            <a:r>
              <a:rPr lang="ru-RU" sz="1800" b="1" dirty="0" err="1">
                <a:highlight>
                  <a:srgbClr val="00FF00"/>
                </a:highlight>
              </a:rPr>
              <a:t>нову</a:t>
            </a:r>
            <a:r>
              <a:rPr lang="ru-RU" sz="1800" b="1" dirty="0">
                <a:highlight>
                  <a:srgbClr val="00FF00"/>
                </a:highlight>
              </a:rPr>
              <a:t> </a:t>
            </a:r>
            <a:r>
              <a:rPr lang="ru-RU" sz="1800" b="1" dirty="0" err="1">
                <a:highlight>
                  <a:srgbClr val="00FF00"/>
                </a:highlight>
              </a:rPr>
              <a:t>синтаксичну</a:t>
            </a:r>
            <a:r>
              <a:rPr lang="ru-RU" sz="1800" b="1" dirty="0">
                <a:highlight>
                  <a:srgbClr val="00FF00"/>
                </a:highlight>
              </a:rPr>
              <a:t> </a:t>
            </a:r>
            <a:r>
              <a:rPr lang="ru-RU" sz="1800" b="1" dirty="0" err="1">
                <a:highlight>
                  <a:srgbClr val="00FF00"/>
                </a:highlight>
              </a:rPr>
              <a:t>конструкцію</a:t>
            </a:r>
            <a:r>
              <a:rPr lang="ru-RU" sz="1800" b="1" dirty="0">
                <a:highlight>
                  <a:srgbClr val="00FF00"/>
                </a:highlight>
              </a:rPr>
              <a:t> </a:t>
            </a:r>
            <a:r>
              <a:rPr lang="ru-RU" sz="1800" b="1" dirty="0" err="1">
                <a:highlight>
                  <a:srgbClr val="00FF00"/>
                </a:highlight>
              </a:rPr>
              <a:t>мови</a:t>
            </a:r>
            <a:r>
              <a:rPr lang="ru-RU" sz="1800" b="1" dirty="0">
                <a:highlight>
                  <a:srgbClr val="00FF00"/>
                </a:highlight>
              </a:rPr>
              <a:t> C++, </a:t>
            </a:r>
            <a:r>
              <a:rPr lang="ru-RU" sz="1800" b="1" dirty="0" err="1">
                <a:highlight>
                  <a:srgbClr val="00FF00"/>
                </a:highlight>
              </a:rPr>
              <a:t>що</a:t>
            </a:r>
            <a:r>
              <a:rPr lang="ru-RU" sz="1800" b="1" dirty="0">
                <a:highlight>
                  <a:srgbClr val="00FF00"/>
                </a:highlight>
              </a:rPr>
              <a:t> </a:t>
            </a:r>
            <a:r>
              <a:rPr lang="ru-RU" sz="1800" b="1" dirty="0" err="1">
                <a:highlight>
                  <a:srgbClr val="00FF00"/>
                </a:highlight>
              </a:rPr>
              <a:t>застосовується</a:t>
            </a:r>
            <a:r>
              <a:rPr lang="ru-RU" sz="1800" b="1" dirty="0">
                <a:highlight>
                  <a:srgbClr val="00FF00"/>
                </a:highlight>
              </a:rPr>
              <a:t> і для </a:t>
            </a:r>
            <a:r>
              <a:rPr lang="ru-RU" sz="1800" b="1" dirty="0" err="1">
                <a:highlight>
                  <a:srgbClr val="00FF00"/>
                </a:highlight>
              </a:rPr>
              <a:t>звичайних</a:t>
            </a:r>
            <a:r>
              <a:rPr lang="ru-RU" sz="1800" b="1" dirty="0">
                <a:highlight>
                  <a:srgbClr val="00FF00"/>
                </a:highlight>
              </a:rPr>
              <a:t> </a:t>
            </a:r>
            <a:r>
              <a:rPr lang="ru-RU" sz="1800" b="1" dirty="0" err="1">
                <a:highlight>
                  <a:srgbClr val="00FF00"/>
                </a:highlight>
              </a:rPr>
              <a:t>функцій</a:t>
            </a:r>
            <a:r>
              <a:rPr lang="ru-RU" sz="1800" dirty="0"/>
              <a:t>. </a:t>
            </a:r>
            <a:r>
              <a:rPr lang="ru-RU" sz="1800" dirty="0" err="1"/>
              <a:t>Наприклад</a:t>
            </a:r>
            <a:r>
              <a:rPr lang="ru-RU" sz="1800" dirty="0"/>
              <a:t>, </a:t>
            </a:r>
            <a:r>
              <a:rPr lang="ru-RU" sz="1800" dirty="0" err="1"/>
              <a:t>наступна</a:t>
            </a:r>
            <a:r>
              <a:rPr lang="ru-RU" sz="1800" dirty="0"/>
              <a:t> лямбда-</a:t>
            </a:r>
            <a:r>
              <a:rPr lang="ru-RU" sz="1800" dirty="0" err="1"/>
              <a:t>функція</a:t>
            </a:r>
            <a:r>
              <a:rPr lang="ru-RU" sz="1800" dirty="0"/>
              <a:t> </a:t>
            </a:r>
            <a:r>
              <a:rPr lang="ru-RU" sz="1800" dirty="0" err="1"/>
              <a:t>повертає</a:t>
            </a:r>
            <a:r>
              <a:rPr lang="ru-RU" sz="1800" dirty="0"/>
              <a:t> число </a:t>
            </a:r>
            <a:r>
              <a:rPr lang="ru-RU" sz="1800" dirty="0">
                <a:solidFill>
                  <a:schemeClr val="accent5">
                    <a:lumMod val="75000"/>
                  </a:schemeClr>
                </a:solidFill>
                <a:latin typeface="Consolas" panose="020B0609020204030204" pitchFamily="49" charset="0"/>
              </a:rPr>
              <a:t>42.0</a:t>
            </a:r>
            <a:r>
              <a:rPr lang="ru-RU"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D0D17602-CF5C-48B5-9196-BED3FD23CC94}"/>
              </a:ext>
            </a:extLst>
          </p:cNvPr>
          <p:cNvPicPr>
            <a:picLocks noChangeAspect="1"/>
          </p:cNvPicPr>
          <p:nvPr/>
        </p:nvPicPr>
        <p:blipFill>
          <a:blip r:embed="rId2"/>
          <a:stretch>
            <a:fillRect/>
          </a:stretch>
        </p:blipFill>
        <p:spPr>
          <a:xfrm>
            <a:off x="1191228" y="3058996"/>
            <a:ext cx="3068256" cy="1073890"/>
          </a:xfrm>
          <a:prstGeom prst="rect">
            <a:avLst/>
          </a:prstGeom>
        </p:spPr>
      </p:pic>
      <p:pic>
        <p:nvPicPr>
          <p:cNvPr id="7" name="Рисунок 6">
            <a:extLst>
              <a:ext uri="{FF2B5EF4-FFF2-40B4-BE49-F238E27FC236}">
                <a16:creationId xmlns:a16="http://schemas.microsoft.com/office/drawing/2014/main" id="{0AE0BD36-4095-4FE9-8021-8863FB801B4A}"/>
              </a:ext>
            </a:extLst>
          </p:cNvPr>
          <p:cNvPicPr>
            <a:picLocks noChangeAspect="1"/>
          </p:cNvPicPr>
          <p:nvPr/>
        </p:nvPicPr>
        <p:blipFill>
          <a:blip r:embed="rId3"/>
          <a:stretch>
            <a:fillRect/>
          </a:stretch>
        </p:blipFill>
        <p:spPr>
          <a:xfrm>
            <a:off x="1191228" y="5509355"/>
            <a:ext cx="3508094" cy="1227833"/>
          </a:xfrm>
          <a:prstGeom prst="rect">
            <a:avLst/>
          </a:prstGeom>
        </p:spPr>
      </p:pic>
    </p:spTree>
    <p:extLst>
      <p:ext uri="{BB962C8B-B14F-4D97-AF65-F5344CB8AC3E}">
        <p14:creationId xmlns:p14="http://schemas.microsoft.com/office/powerpoint/2010/main" val="25041580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Лямбда-вирази і лямбда-функції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даному випадку </a:t>
            </a:r>
            <a:r>
              <a:rPr lang="uk-UA" sz="1800" b="1" dirty="0">
                <a:highlight>
                  <a:srgbClr val="00FF00"/>
                </a:highlight>
              </a:rPr>
              <a:t>необхідно вказати тип значення, що повертається</a:t>
            </a:r>
            <a:r>
              <a:rPr lang="uk-UA" sz="1800" dirty="0"/>
              <a:t>, після обов'язкових у даному випадку дужок, призначених для аргументів, і символів </a:t>
            </a:r>
            <a:r>
              <a:rPr lang="uk-UA" sz="1800" dirty="0">
                <a:solidFill>
                  <a:schemeClr val="accent5">
                    <a:lumMod val="75000"/>
                  </a:schemeClr>
                </a:solidFill>
                <a:latin typeface="Consolas" panose="020B0609020204030204" pitchFamily="49" charset="0"/>
              </a:rPr>
              <a:t>-&gt;</a:t>
            </a:r>
            <a:r>
              <a:rPr lang="uk-UA" sz="1800" dirty="0"/>
              <a:t>.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Між параметрами і типом значення, що повертається, чи тілом можна також задати специфікацію винятку, як при роботі зі звичайною функцією. Однак для звичайних функцій специфікації винятку оголошені застарілими. </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40170461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531FFEE3-EF74-412C-853E-DFCC749DB05E}"/>
              </a:ext>
            </a:extLst>
          </p:cNvPr>
          <p:cNvPicPr>
            <a:picLocks noChangeAspect="1"/>
          </p:cNvPicPr>
          <p:nvPr/>
        </p:nvPicPr>
        <p:blipFill>
          <a:blip r:embed="rId2"/>
          <a:stretch>
            <a:fillRect/>
          </a:stretch>
        </p:blipFill>
        <p:spPr>
          <a:xfrm>
            <a:off x="2277540" y="0"/>
            <a:ext cx="7636917" cy="6858000"/>
          </a:xfrm>
          <a:prstGeom prst="rect">
            <a:avLst/>
          </a:prstGeom>
        </p:spPr>
      </p:pic>
    </p:spTree>
    <p:extLst>
      <p:ext uri="{BB962C8B-B14F-4D97-AF65-F5344CB8AC3E}">
        <p14:creationId xmlns:p14="http://schemas.microsoft.com/office/powerpoint/2010/main" val="38077289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84BB9393-7A05-408E-A0E0-B6094E55DCC4}"/>
              </a:ext>
            </a:extLst>
          </p:cNvPr>
          <p:cNvPicPr>
            <a:picLocks noChangeAspect="1"/>
          </p:cNvPicPr>
          <p:nvPr/>
        </p:nvPicPr>
        <p:blipFill>
          <a:blip r:embed="rId2"/>
          <a:stretch>
            <a:fillRect/>
          </a:stretch>
        </p:blipFill>
        <p:spPr>
          <a:xfrm>
            <a:off x="1408738" y="-1"/>
            <a:ext cx="9374521" cy="6858000"/>
          </a:xfrm>
          <a:prstGeom prst="rect">
            <a:avLst/>
          </a:prstGeom>
        </p:spPr>
      </p:pic>
    </p:spTree>
    <p:extLst>
      <p:ext uri="{BB962C8B-B14F-4D97-AF65-F5344CB8AC3E}">
        <p14:creationId xmlns:p14="http://schemas.microsoft.com/office/powerpoint/2010/main" val="5592516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2800" b="1" dirty="0" err="1"/>
              <a:t>Захоплення</a:t>
            </a:r>
            <a:r>
              <a:rPr lang="ru-RU" sz="2800" b="1" dirty="0"/>
              <a:t> (доступ до </a:t>
            </a:r>
            <a:r>
              <a:rPr lang="ru-RU" sz="2800" b="1" dirty="0" err="1"/>
              <a:t>зовнішньої</a:t>
            </a:r>
            <a:r>
              <a:rPr lang="ru-RU" sz="2800" b="1" dirty="0"/>
              <a:t> </a:t>
            </a:r>
            <a:r>
              <a:rPr lang="ru-RU" sz="2800" b="1" dirty="0" err="1"/>
              <a:t>області</a:t>
            </a:r>
            <a:r>
              <a:rPr lang="ru-RU" sz="2800" b="1" dirty="0"/>
              <a:t> </a:t>
            </a:r>
            <a:r>
              <a:rPr lang="ru-RU" sz="2800" b="1" dirty="0" err="1"/>
              <a:t>видимості</a:t>
            </a:r>
            <a:r>
              <a:rPr lang="ru-RU" sz="2800" b="1" dirty="0"/>
              <a:t>)</a:t>
            </a:r>
            <a:endParaRPr lang="uk-UA" sz="28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 ініціаторі лямбда-функції (квадратних дужках перед лямбда-функцією) можна задати </a:t>
            </a:r>
            <a:r>
              <a:rPr lang="uk-UA" sz="1800" b="1" dirty="0">
                <a:highlight>
                  <a:srgbClr val="00FF00"/>
                </a:highlight>
              </a:rPr>
              <a:t>список захоплення </a:t>
            </a:r>
            <a:r>
              <a:rPr lang="uk-UA" sz="1800" dirty="0"/>
              <a:t>(</a:t>
            </a:r>
            <a:r>
              <a:rPr lang="en-US" sz="1800" b="1" dirty="0"/>
              <a:t>capture</a:t>
            </a:r>
            <a:r>
              <a:rPr lang="en-US" sz="1800" dirty="0"/>
              <a:t>) </a:t>
            </a:r>
            <a:r>
              <a:rPr lang="uk-UA" sz="1800" dirty="0"/>
              <a:t>для доступу до даних із зовнішньої області видимості, що не передаються як аргументи. </a:t>
            </a:r>
            <a:endParaRPr lang="en-US" sz="1800" dirty="0"/>
          </a:p>
          <a:p>
            <a:pPr marL="825750" indent="-285750">
              <a:lnSpc>
                <a:spcPct val="150000"/>
              </a:lnSpc>
              <a:spcBef>
                <a:spcPts val="0"/>
              </a:spcBef>
            </a:pPr>
            <a:r>
              <a:rPr lang="uk-UA" sz="1800" dirty="0"/>
              <a:t>Символи </a:t>
            </a:r>
            <a:r>
              <a:rPr lang="uk-UA" sz="1800" dirty="0">
                <a:solidFill>
                  <a:schemeClr val="accent5">
                    <a:lumMod val="75000"/>
                  </a:schemeClr>
                </a:solidFill>
                <a:latin typeface="Consolas" panose="020B0609020204030204" pitchFamily="49" charset="0"/>
              </a:rPr>
              <a:t>[=]</a:t>
            </a:r>
            <a:r>
              <a:rPr lang="uk-UA" sz="1800" dirty="0"/>
              <a:t> означають, що </a:t>
            </a:r>
            <a:r>
              <a:rPr lang="uk-UA" sz="1800" b="1" dirty="0">
                <a:highlight>
                  <a:srgbClr val="00FF00"/>
                </a:highlight>
              </a:rPr>
              <a:t>зовнішня область видимості передається в </a:t>
            </a:r>
            <a:r>
              <a:rPr lang="uk-UA" sz="1800" b="1" dirty="0" err="1">
                <a:highlight>
                  <a:srgbClr val="00FF00"/>
                </a:highlight>
              </a:rPr>
              <a:t>лямбдафункцію</a:t>
            </a:r>
            <a:r>
              <a:rPr lang="uk-UA" sz="1800" b="1" dirty="0">
                <a:highlight>
                  <a:srgbClr val="00FF00"/>
                </a:highlight>
              </a:rPr>
              <a:t> за значенням</a:t>
            </a:r>
            <a:r>
              <a:rPr lang="uk-UA" sz="1800" dirty="0"/>
              <a:t>. Таким чином, можна прочитати, але не модифікувати всі дані, що були доступними для читання при визначенні лямбда-функції</a:t>
            </a:r>
            <a:r>
              <a:rPr lang="ru-RU" sz="1800" dirty="0"/>
              <a:t>.  </a:t>
            </a:r>
            <a:endParaRPr lang="en-US" sz="1800" dirty="0"/>
          </a:p>
          <a:p>
            <a:pPr marL="825750" indent="-285750">
              <a:lnSpc>
                <a:spcPct val="150000"/>
              </a:lnSpc>
              <a:spcBef>
                <a:spcPts val="0"/>
              </a:spcBef>
            </a:pPr>
            <a:r>
              <a:rPr lang="uk-UA" sz="1800" dirty="0"/>
              <a:t>Символи </a:t>
            </a:r>
            <a:r>
              <a:rPr lang="uk-UA" sz="1800" dirty="0">
                <a:solidFill>
                  <a:schemeClr val="accent5">
                    <a:lumMod val="75000"/>
                  </a:schemeClr>
                </a:solidFill>
                <a:latin typeface="Consolas" panose="020B0609020204030204" pitchFamily="49" charset="0"/>
              </a:rPr>
              <a:t>[&amp;]</a:t>
            </a:r>
            <a:r>
              <a:rPr lang="uk-UA" sz="1800" dirty="0"/>
              <a:t> означають, що </a:t>
            </a:r>
            <a:r>
              <a:rPr lang="uk-UA" sz="1800" b="1" dirty="0">
                <a:highlight>
                  <a:srgbClr val="00FF00"/>
                </a:highlight>
              </a:rPr>
              <a:t>зовнішня область видимості передається в </a:t>
            </a:r>
            <a:r>
              <a:rPr lang="uk-UA" sz="1800" b="1" dirty="0" err="1">
                <a:highlight>
                  <a:srgbClr val="00FF00"/>
                </a:highlight>
              </a:rPr>
              <a:t>лямбдафункцію</a:t>
            </a:r>
            <a:r>
              <a:rPr lang="uk-UA" sz="1800" b="1" dirty="0">
                <a:highlight>
                  <a:srgbClr val="00FF00"/>
                </a:highlight>
              </a:rPr>
              <a:t> по посиланню</a:t>
            </a:r>
            <a:r>
              <a:rPr lang="uk-UA" sz="1800" dirty="0"/>
              <a:t>. Таким чином, при визначенні лямбда-функції можна змінювати дані, що були коректними в момент визначення лямбда-функції, за умови, що їх можна змінювати в принципі</a:t>
            </a:r>
            <a:r>
              <a:rPr lang="ru-RU" sz="1800" dirty="0"/>
              <a:t>.</a:t>
            </a:r>
            <a:endParaRPr lang="en-US" sz="1800" dirty="0"/>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Крім</a:t>
            </a:r>
            <a:r>
              <a:rPr lang="ru-RU" sz="1800" dirty="0"/>
              <a:t> того, для кожного </a:t>
            </a:r>
            <a:r>
              <a:rPr lang="ru-RU" sz="1800" dirty="0" err="1"/>
              <a:t>об'єкта</a:t>
            </a:r>
            <a:r>
              <a:rPr lang="ru-RU" sz="1800" dirty="0"/>
              <a:t> в лямбда-</a:t>
            </a:r>
            <a:r>
              <a:rPr lang="ru-RU" sz="1800" dirty="0" err="1"/>
              <a:t>функції</a:t>
            </a:r>
            <a:r>
              <a:rPr lang="ru-RU" sz="1800" dirty="0"/>
              <a:t> </a:t>
            </a:r>
            <a:r>
              <a:rPr lang="ru-RU" sz="1800" dirty="0" err="1"/>
              <a:t>необхідно</a:t>
            </a:r>
            <a:r>
              <a:rPr lang="ru-RU" sz="1800" dirty="0"/>
              <a:t> </a:t>
            </a:r>
            <a:r>
              <a:rPr lang="ru-RU" sz="1800" dirty="0" err="1"/>
              <a:t>вказати</a:t>
            </a:r>
            <a:r>
              <a:rPr lang="ru-RU" sz="1800" dirty="0"/>
              <a:t> режим доступу до </a:t>
            </a:r>
            <a:r>
              <a:rPr lang="ru-RU" sz="1800" dirty="0" err="1"/>
              <a:t>нього</a:t>
            </a:r>
            <a:r>
              <a:rPr lang="ru-RU" sz="1800" dirty="0"/>
              <a:t>: </a:t>
            </a:r>
            <a:r>
              <a:rPr lang="ru-RU" sz="1800" b="1" dirty="0">
                <a:highlight>
                  <a:srgbClr val="00FFFF"/>
                </a:highlight>
              </a:rPr>
              <a:t>за </a:t>
            </a:r>
            <a:r>
              <a:rPr lang="ru-RU" sz="1800" b="1" dirty="0" err="1">
                <a:highlight>
                  <a:srgbClr val="00FFFF"/>
                </a:highlight>
              </a:rPr>
              <a:t>значенням</a:t>
            </a:r>
            <a:r>
              <a:rPr lang="ru-RU" sz="1800" dirty="0"/>
              <a:t> </a:t>
            </a:r>
            <a:r>
              <a:rPr lang="ru-RU" sz="1800" dirty="0" err="1"/>
              <a:t>чи</a:t>
            </a:r>
            <a:r>
              <a:rPr lang="ru-RU" sz="1800" dirty="0"/>
              <a:t> </a:t>
            </a:r>
            <a:r>
              <a:rPr lang="ru-RU" sz="1800" b="1" dirty="0">
                <a:highlight>
                  <a:srgbClr val="00FFFF"/>
                </a:highlight>
              </a:rPr>
              <a:t>за </a:t>
            </a:r>
            <a:r>
              <a:rPr lang="ru-RU" sz="1800" b="1" dirty="0" err="1">
                <a:highlight>
                  <a:srgbClr val="00FFFF"/>
                </a:highlight>
              </a:rPr>
              <a:t>посиланням</a:t>
            </a:r>
            <a:r>
              <a:rPr lang="ru-RU" sz="1800" dirty="0"/>
              <a:t>. </a:t>
            </a:r>
            <a:r>
              <a:rPr lang="ru-RU" sz="1800" dirty="0" err="1"/>
              <a:t>Це</a:t>
            </a:r>
            <a:r>
              <a:rPr lang="ru-RU" sz="1800" dirty="0"/>
              <a:t> </a:t>
            </a:r>
            <a:r>
              <a:rPr lang="ru-RU" sz="1800" dirty="0" err="1"/>
              <a:t>дозволяє</a:t>
            </a:r>
            <a:r>
              <a:rPr lang="ru-RU" sz="1800" dirty="0"/>
              <a:t> </a:t>
            </a:r>
            <a:r>
              <a:rPr lang="ru-RU" sz="1800" dirty="0" err="1"/>
              <a:t>обмежувати</a:t>
            </a:r>
            <a:r>
              <a:rPr lang="ru-RU" sz="1800" dirty="0"/>
              <a:t> доступ і </a:t>
            </a:r>
            <a:r>
              <a:rPr lang="ru-RU" sz="1800" dirty="0" err="1"/>
              <a:t>змішувати</a:t>
            </a:r>
            <a:r>
              <a:rPr lang="ru-RU" sz="1800" dirty="0"/>
              <a:t> </a:t>
            </a:r>
            <a:r>
              <a:rPr lang="ru-RU" sz="1800" dirty="0" err="1"/>
              <a:t>різні</a:t>
            </a:r>
            <a:r>
              <a:rPr lang="ru-RU" sz="1800" dirty="0"/>
              <a:t> </a:t>
            </a:r>
            <a:r>
              <a:rPr lang="ru-RU" sz="1800" dirty="0" err="1"/>
              <a:t>режими</a:t>
            </a:r>
            <a:r>
              <a:rPr lang="ru-RU" sz="1800" dirty="0"/>
              <a:t>. </a:t>
            </a:r>
            <a:r>
              <a:rPr lang="ru-RU" sz="1800" dirty="0" err="1"/>
              <a:t>Наприклад</a:t>
            </a:r>
            <a:r>
              <a:rPr lang="ru-RU" sz="1800" dirty="0"/>
              <a:t>, </a:t>
            </a:r>
            <a:r>
              <a:rPr lang="ru-RU" sz="1800" dirty="0" err="1"/>
              <a:t>оператори</a:t>
            </a:r>
            <a:r>
              <a:rPr lang="ru-RU" sz="1800" dirty="0"/>
              <a:t> </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368925029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D1B4BCD8-9F85-48DD-9023-863007FD9388}"/>
              </a:ext>
            </a:extLst>
          </p:cNvPr>
          <p:cNvPicPr>
            <a:picLocks noChangeAspect="1"/>
          </p:cNvPicPr>
          <p:nvPr/>
        </p:nvPicPr>
        <p:blipFill>
          <a:blip r:embed="rId2"/>
          <a:stretch>
            <a:fillRect/>
          </a:stretch>
        </p:blipFill>
        <p:spPr>
          <a:xfrm>
            <a:off x="3261360" y="0"/>
            <a:ext cx="5669280" cy="6858000"/>
          </a:xfrm>
          <a:prstGeom prst="rect">
            <a:avLst/>
          </a:prstGeom>
        </p:spPr>
      </p:pic>
      <p:pic>
        <p:nvPicPr>
          <p:cNvPr id="7" name="Рисунок 6">
            <a:extLst>
              <a:ext uri="{FF2B5EF4-FFF2-40B4-BE49-F238E27FC236}">
                <a16:creationId xmlns:a16="http://schemas.microsoft.com/office/drawing/2014/main" id="{AAE3C224-1A45-44D6-8E76-8451AD73E3F2}"/>
              </a:ext>
            </a:extLst>
          </p:cNvPr>
          <p:cNvPicPr>
            <a:picLocks noChangeAspect="1"/>
          </p:cNvPicPr>
          <p:nvPr/>
        </p:nvPicPr>
        <p:blipFill>
          <a:blip r:embed="rId3"/>
          <a:stretch>
            <a:fillRect/>
          </a:stretch>
        </p:blipFill>
        <p:spPr>
          <a:xfrm>
            <a:off x="9381220" y="4595732"/>
            <a:ext cx="2059257" cy="1562194"/>
          </a:xfrm>
          <a:prstGeom prst="rect">
            <a:avLst/>
          </a:prstGeom>
        </p:spPr>
      </p:pic>
    </p:spTree>
    <p:extLst>
      <p:ext uri="{BB962C8B-B14F-4D97-AF65-F5344CB8AC3E}">
        <p14:creationId xmlns:p14="http://schemas.microsoft.com/office/powerpoint/2010/main" val="6111442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Оскільки об'єкт </a:t>
            </a:r>
            <a:r>
              <a:rPr lang="en-US" sz="1800" dirty="0">
                <a:solidFill>
                  <a:schemeClr val="accent5">
                    <a:lumMod val="75000"/>
                  </a:schemeClr>
                </a:solidFill>
                <a:latin typeface="Consolas" panose="020B0609020204030204" pitchFamily="49" charset="0"/>
              </a:rPr>
              <a:t>x</a:t>
            </a:r>
            <a:r>
              <a:rPr lang="en-US" sz="1800" dirty="0"/>
              <a:t> </a:t>
            </a:r>
            <a:r>
              <a:rPr lang="uk-UA" sz="1800" dirty="0"/>
              <a:t>передається за значенням, його не можна модифікувати в </a:t>
            </a:r>
            <a:r>
              <a:rPr lang="uk-UA" sz="1800" dirty="0" err="1"/>
              <a:t>лямбдафункції</a:t>
            </a:r>
            <a:r>
              <a:rPr lang="uk-UA" sz="1800" dirty="0"/>
              <a:t>; оператор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x</a:t>
            </a:r>
            <a:r>
              <a:rPr lang="en-US" sz="1800" dirty="0">
                <a:solidFill>
                  <a:schemeClr val="accent5">
                    <a:lumMod val="75000"/>
                  </a:schemeClr>
                </a:solidFill>
              </a:rPr>
              <a:t> </a:t>
            </a:r>
            <a:r>
              <a:rPr lang="uk-UA" sz="1800" dirty="0"/>
              <a:t>у лямбда-функції не </a:t>
            </a:r>
            <a:r>
              <a:rPr lang="uk-UA" sz="1800" dirty="0" err="1"/>
              <a:t>скомпілюється</a:t>
            </a:r>
            <a:r>
              <a:rPr lang="uk-UA" sz="1800" dirty="0"/>
              <a:t>. Оскільки об'єкт </a:t>
            </a:r>
            <a:r>
              <a:rPr lang="en-US" sz="1800" dirty="0"/>
              <a:t>y </a:t>
            </a:r>
            <a:r>
              <a:rPr lang="uk-UA" sz="1800" dirty="0"/>
              <a:t>передається по посиланню, його можна модифікувати, тому подвійний виклик лямбда-функції двічі збільшить привласнене початкове значення </a:t>
            </a:r>
            <a:r>
              <a:rPr lang="uk-UA" sz="1800" dirty="0">
                <a:solidFill>
                  <a:schemeClr val="accent5">
                    <a:lumMod val="75000"/>
                  </a:schemeClr>
                </a:solidFill>
                <a:latin typeface="Consolas" panose="020B0609020204030204" pitchFamily="49" charset="0"/>
              </a:rPr>
              <a:t>77</a:t>
            </a:r>
            <a:r>
              <a:rPr lang="uk-UA" sz="1800" dirty="0"/>
              <a:t>.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Замість списку захоплення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x, &amp;y]</a:t>
            </a:r>
            <a:r>
              <a:rPr lang="en-US" sz="1800" dirty="0">
                <a:solidFill>
                  <a:schemeClr val="accent5">
                    <a:lumMod val="75000"/>
                  </a:schemeClr>
                </a:solidFill>
              </a:rPr>
              <a:t> </a:t>
            </a:r>
            <a:r>
              <a:rPr lang="uk-UA" sz="1800" dirty="0"/>
              <a:t>можна написати список </a:t>
            </a:r>
            <a:r>
              <a:rPr lang="uk-UA" sz="1800" dirty="0">
                <a:solidFill>
                  <a:schemeClr val="accent5">
                    <a:lumMod val="75000"/>
                  </a:schemeClr>
                </a:solidFill>
                <a:latin typeface="Consolas" panose="020B0609020204030204" pitchFamily="49" charset="0"/>
              </a:rPr>
              <a:t>[=, &amp;</a:t>
            </a:r>
            <a:r>
              <a:rPr lang="en-US" sz="1800" dirty="0">
                <a:solidFill>
                  <a:schemeClr val="accent5">
                    <a:lumMod val="75000"/>
                  </a:schemeClr>
                </a:solidFill>
                <a:latin typeface="Consolas" panose="020B0609020204030204" pitchFamily="49" charset="0"/>
              </a:rPr>
              <a:t>y]</a:t>
            </a:r>
            <a:r>
              <a:rPr lang="en-US" sz="1800" dirty="0"/>
              <a:t> </a:t>
            </a:r>
            <a:r>
              <a:rPr lang="uk-UA" sz="1800" dirty="0"/>
              <a:t>і передати об'єкт </a:t>
            </a:r>
            <a:r>
              <a:rPr lang="en-US" sz="1800" dirty="0">
                <a:solidFill>
                  <a:schemeClr val="accent5">
                    <a:lumMod val="75000"/>
                  </a:schemeClr>
                </a:solidFill>
                <a:latin typeface="Consolas" panose="020B0609020204030204" pitchFamily="49" charset="0"/>
              </a:rPr>
              <a:t>y</a:t>
            </a:r>
            <a:r>
              <a:rPr lang="en-US" sz="1800" dirty="0"/>
              <a:t> </a:t>
            </a:r>
            <a:r>
              <a:rPr lang="uk-UA" sz="1800" dirty="0"/>
              <a:t>за посиланням, а всі інші об'єкти — за значенням.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Для того щоб змішати передачу за посиланням і за значенням, лямбда-функцію можна оголосити з ключовим словом </a:t>
            </a:r>
            <a:r>
              <a:rPr lang="en-US" sz="1800" dirty="0">
                <a:solidFill>
                  <a:schemeClr val="accent5">
                    <a:lumMod val="75000"/>
                  </a:schemeClr>
                </a:solidFill>
                <a:latin typeface="Consolas" panose="020B0609020204030204" pitchFamily="49" charset="0"/>
              </a:rPr>
              <a:t>mutable</a:t>
            </a:r>
            <a:r>
              <a:rPr lang="en-US" sz="1800" dirty="0"/>
              <a:t>. </a:t>
            </a:r>
            <a:r>
              <a:rPr lang="uk-UA" sz="1800" dirty="0"/>
              <a:t>У цьому випадку об'єкти передаються за значенням, але у функції-об'єкті, визначеній в лямбда-функції, передане значення можна змінити. Наприклад, код</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34277043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7D02045C-E33B-4E64-A4ED-FFF7A41833CB}"/>
              </a:ext>
            </a:extLst>
          </p:cNvPr>
          <p:cNvPicPr>
            <a:picLocks noChangeAspect="1"/>
          </p:cNvPicPr>
          <p:nvPr/>
        </p:nvPicPr>
        <p:blipFill>
          <a:blip r:embed="rId2"/>
          <a:stretch>
            <a:fillRect/>
          </a:stretch>
        </p:blipFill>
        <p:spPr>
          <a:xfrm>
            <a:off x="3352459" y="-1"/>
            <a:ext cx="5487080" cy="6858000"/>
          </a:xfrm>
          <a:prstGeom prst="rect">
            <a:avLst/>
          </a:prstGeom>
        </p:spPr>
      </p:pic>
      <p:pic>
        <p:nvPicPr>
          <p:cNvPr id="7" name="Рисунок 6">
            <a:extLst>
              <a:ext uri="{FF2B5EF4-FFF2-40B4-BE49-F238E27FC236}">
                <a16:creationId xmlns:a16="http://schemas.microsoft.com/office/drawing/2014/main" id="{F349C0C4-F2F8-4E28-916C-A93652932BA9}"/>
              </a:ext>
            </a:extLst>
          </p:cNvPr>
          <p:cNvPicPr>
            <a:picLocks noChangeAspect="1"/>
          </p:cNvPicPr>
          <p:nvPr/>
        </p:nvPicPr>
        <p:blipFill>
          <a:blip r:embed="rId3"/>
          <a:stretch>
            <a:fillRect/>
          </a:stretch>
        </p:blipFill>
        <p:spPr>
          <a:xfrm>
            <a:off x="7370950" y="4997305"/>
            <a:ext cx="1468590" cy="1762310"/>
          </a:xfrm>
          <a:prstGeom prst="rect">
            <a:avLst/>
          </a:prstGeom>
        </p:spPr>
      </p:pic>
    </p:spTree>
    <p:extLst>
      <p:ext uri="{BB962C8B-B14F-4D97-AF65-F5344CB8AC3E}">
        <p14:creationId xmlns:p14="http://schemas.microsoft.com/office/powerpoint/2010/main" val="9668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a:t>Ми </a:t>
            </a:r>
            <a:r>
              <a:rPr lang="ru-RU" b="1" dirty="0" err="1"/>
              <a:t>можемо</a:t>
            </a:r>
            <a:r>
              <a:rPr lang="ru-RU" b="1" dirty="0"/>
              <a:t> </a:t>
            </a:r>
            <a:r>
              <a:rPr lang="ru-RU" b="1" dirty="0" err="1"/>
              <a:t>викликати</a:t>
            </a:r>
            <a:r>
              <a:rPr lang="ru-RU" b="1" dirty="0"/>
              <a:t> </a:t>
            </a:r>
            <a:r>
              <a:rPr lang="ru-RU" b="1" dirty="0" err="1"/>
              <a:t>функцію</a:t>
            </a:r>
            <a:r>
              <a:rPr lang="en-US" b="1" dirty="0"/>
              <a:t> </a:t>
            </a:r>
            <a:r>
              <a:rPr lang="ru-RU" b="1" dirty="0" err="1"/>
              <a:t>всередині</a:t>
            </a:r>
            <a:r>
              <a:rPr lang="ru-RU" b="1" dirty="0"/>
              <a:t> </a:t>
            </a:r>
            <a:r>
              <a:rPr lang="ru-RU" b="1" dirty="0" err="1"/>
              <a:t>іншої</a:t>
            </a:r>
            <a:r>
              <a:rPr lang="ru-RU" b="1" dirty="0"/>
              <a:t> </a:t>
            </a:r>
            <a:r>
              <a:rPr lang="ru-RU" b="1" dirty="0" err="1"/>
              <a:t>функції</a:t>
            </a:r>
            <a:r>
              <a:rPr lang="ru-RU" b="1" dirty="0"/>
              <a:t>. </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14C0097C-C54A-403C-AA9B-F80825567378}"/>
              </a:ext>
            </a:extLst>
          </p:cNvPr>
          <p:cNvPicPr>
            <a:picLocks noChangeAspect="1"/>
          </p:cNvPicPr>
          <p:nvPr/>
        </p:nvPicPr>
        <p:blipFill>
          <a:blip r:embed="rId2"/>
          <a:stretch>
            <a:fillRect/>
          </a:stretch>
        </p:blipFill>
        <p:spPr>
          <a:xfrm>
            <a:off x="3797528" y="1018559"/>
            <a:ext cx="4596941" cy="5678574"/>
          </a:xfrm>
          <a:prstGeom prst="rect">
            <a:avLst/>
          </a:prstGeom>
        </p:spPr>
      </p:pic>
      <p:pic>
        <p:nvPicPr>
          <p:cNvPr id="7" name="Рисунок 6">
            <a:extLst>
              <a:ext uri="{FF2B5EF4-FFF2-40B4-BE49-F238E27FC236}">
                <a16:creationId xmlns:a16="http://schemas.microsoft.com/office/drawing/2014/main" id="{8CBC4A68-88E2-430F-A442-532FFE3813A4}"/>
              </a:ext>
            </a:extLst>
          </p:cNvPr>
          <p:cNvPicPr>
            <a:picLocks noChangeAspect="1"/>
          </p:cNvPicPr>
          <p:nvPr/>
        </p:nvPicPr>
        <p:blipFill>
          <a:blip r:embed="rId3"/>
          <a:stretch>
            <a:fillRect/>
          </a:stretch>
        </p:blipFill>
        <p:spPr>
          <a:xfrm>
            <a:off x="9064337" y="4545178"/>
            <a:ext cx="2457793" cy="800212"/>
          </a:xfrm>
          <a:prstGeom prst="rect">
            <a:avLst/>
          </a:prstGeom>
        </p:spPr>
      </p:pic>
    </p:spTree>
    <p:extLst>
      <p:ext uri="{BB962C8B-B14F-4D97-AF65-F5344CB8AC3E}">
        <p14:creationId xmlns:p14="http://schemas.microsoft.com/office/powerpoint/2010/main" val="38205199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a:t>Лямбда-</a:t>
            </a:r>
            <a:r>
              <a:rPr lang="ru-RU" b="1" dirty="0" err="1"/>
              <a:t>функцію</a:t>
            </a:r>
            <a:r>
              <a:rPr lang="ru-RU" b="1" dirty="0"/>
              <a:t> </a:t>
            </a:r>
            <a:r>
              <a:rPr lang="ru-RU" b="1" dirty="0" err="1"/>
              <a:t>можна</a:t>
            </a:r>
            <a:r>
              <a:rPr lang="ru-RU" b="1" dirty="0"/>
              <a:t> </a:t>
            </a:r>
            <a:r>
              <a:rPr lang="ru-RU" b="1" dirty="0" err="1"/>
              <a:t>порівняти</a:t>
            </a:r>
            <a:r>
              <a:rPr lang="ru-RU" b="1" dirty="0"/>
              <a:t> з </a:t>
            </a:r>
            <a:r>
              <a:rPr lang="ru-RU" b="1" dirty="0" err="1"/>
              <a:t>функцією-об'єктом</a:t>
            </a:r>
            <a:r>
              <a:rPr lang="ru-RU" b="1" dirty="0"/>
              <a: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3185003-BB93-439A-B750-ACDF56B2C06D}"/>
              </a:ext>
            </a:extLst>
          </p:cNvPr>
          <p:cNvPicPr>
            <a:picLocks noChangeAspect="1"/>
          </p:cNvPicPr>
          <p:nvPr/>
        </p:nvPicPr>
        <p:blipFill>
          <a:blip r:embed="rId2"/>
          <a:stretch>
            <a:fillRect/>
          </a:stretch>
        </p:blipFill>
        <p:spPr>
          <a:xfrm>
            <a:off x="2270993" y="1268319"/>
            <a:ext cx="7650011" cy="5179052"/>
          </a:xfrm>
          <a:prstGeom prst="rect">
            <a:avLst/>
          </a:prstGeom>
        </p:spPr>
      </p:pic>
    </p:spTree>
    <p:extLst>
      <p:ext uri="{BB962C8B-B14F-4D97-AF65-F5344CB8AC3E}">
        <p14:creationId xmlns:p14="http://schemas.microsoft.com/office/powerpoint/2010/main" val="19054374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a:t>Лямбда-</a:t>
            </a:r>
            <a:r>
              <a:rPr lang="ru-RU" b="1" dirty="0" err="1"/>
              <a:t>функцію</a:t>
            </a:r>
            <a:r>
              <a:rPr lang="ru-RU" b="1" dirty="0"/>
              <a:t> </a:t>
            </a:r>
            <a:r>
              <a:rPr lang="ru-RU" b="1" dirty="0" err="1"/>
              <a:t>можна</a:t>
            </a:r>
            <a:r>
              <a:rPr lang="ru-RU" b="1" dirty="0"/>
              <a:t> </a:t>
            </a:r>
            <a:r>
              <a:rPr lang="ru-RU" b="1" dirty="0" err="1"/>
              <a:t>порівняти</a:t>
            </a:r>
            <a:r>
              <a:rPr lang="ru-RU" b="1" dirty="0"/>
              <a:t> з </a:t>
            </a:r>
            <a:r>
              <a:rPr lang="ru-RU" b="1" dirty="0" err="1"/>
              <a:t>функцією-об'єктом</a:t>
            </a:r>
            <a:r>
              <a:rPr lang="ru-RU" b="1" dirty="0"/>
              <a: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Завдяки ключовому слову </a:t>
            </a:r>
            <a:r>
              <a:rPr lang="en-US" sz="1800" dirty="0">
                <a:solidFill>
                  <a:schemeClr val="accent5">
                    <a:lumMod val="75000"/>
                  </a:schemeClr>
                </a:solidFill>
                <a:latin typeface="Consolas" panose="020B0609020204030204" pitchFamily="49" charset="0"/>
              </a:rPr>
              <a:t>mutable</a:t>
            </a:r>
            <a:r>
              <a:rPr lang="en-US" sz="1800" dirty="0"/>
              <a:t> </a:t>
            </a:r>
            <a:r>
              <a:rPr lang="uk-UA" sz="1800" dirty="0"/>
              <a:t>оператор виклику функції </a:t>
            </a:r>
            <a:r>
              <a:rPr lang="en-US" sz="1800" dirty="0">
                <a:solidFill>
                  <a:schemeClr val="accent5">
                    <a:lumMod val="75000"/>
                  </a:schemeClr>
                </a:solidFill>
                <a:latin typeface="Consolas" panose="020B0609020204030204" pitchFamily="49" charset="0"/>
              </a:rPr>
              <a:t>operator() </a:t>
            </a:r>
            <a:r>
              <a:rPr lang="uk-UA" sz="1800" dirty="0"/>
              <a:t>визначений як неконстантна функція-член, тобто існує можливість змінювати значення змінної </a:t>
            </a:r>
            <a:r>
              <a:rPr lang="en-US" sz="1800" dirty="0">
                <a:solidFill>
                  <a:schemeClr val="accent5">
                    <a:lumMod val="75000"/>
                  </a:schemeClr>
                </a:solidFill>
                <a:latin typeface="Consolas" panose="020B0609020204030204" pitchFamily="49" charset="0"/>
              </a:rPr>
              <a:t>id</a:t>
            </a:r>
            <a:r>
              <a:rPr lang="en-US" sz="1800" dirty="0"/>
              <a:t>. </a:t>
            </a:r>
            <a:r>
              <a:rPr lang="uk-UA" sz="1800" dirty="0"/>
              <a:t>Отже, завдяки ключовому слову </a:t>
            </a:r>
            <a:r>
              <a:rPr lang="en-US" sz="1800" dirty="0">
                <a:solidFill>
                  <a:schemeClr val="accent5">
                    <a:lumMod val="75000"/>
                  </a:schemeClr>
                </a:solidFill>
                <a:latin typeface="Consolas" panose="020B0609020204030204" pitchFamily="49" charset="0"/>
              </a:rPr>
              <a:t>mutable</a:t>
            </a:r>
            <a:r>
              <a:rPr lang="en-US" sz="1800" dirty="0"/>
              <a:t> </a:t>
            </a:r>
            <a:r>
              <a:rPr lang="uk-UA" sz="1800" dirty="0"/>
              <a:t>лямбда-функція зберігає поточний стан, навіть якщо стан передається за значенням. Без ключового слова </a:t>
            </a:r>
            <a:r>
              <a:rPr lang="en-US" sz="1800" dirty="0">
                <a:solidFill>
                  <a:schemeClr val="accent5">
                    <a:lumMod val="75000"/>
                  </a:schemeClr>
                </a:solidFill>
                <a:latin typeface="Consolas" panose="020B0609020204030204" pitchFamily="49" charset="0"/>
              </a:rPr>
              <a:t>mutable</a:t>
            </a:r>
            <a:r>
              <a:rPr lang="en-US" sz="1800" dirty="0"/>
              <a:t>, </a:t>
            </a:r>
            <a:r>
              <a:rPr lang="uk-UA" sz="1800" dirty="0"/>
              <a:t>що є звичайною ситуацією, оператор виклику функції </a:t>
            </a:r>
            <a:r>
              <a:rPr lang="en-US" sz="1800" dirty="0">
                <a:solidFill>
                  <a:schemeClr val="accent5">
                    <a:lumMod val="75000"/>
                  </a:schemeClr>
                </a:solidFill>
                <a:latin typeface="Consolas" panose="020B0609020204030204" pitchFamily="49" charset="0"/>
              </a:rPr>
              <a:t>operator() </a:t>
            </a:r>
            <a:r>
              <a:rPr lang="uk-UA" sz="1800" dirty="0"/>
              <a:t>стає константною функцією-членом, і ви маєте право лише читати об'єкти, передані за значенням. </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21733311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Типи лямбда-функцій</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Типом лямбда-функції є </a:t>
            </a:r>
            <a:r>
              <a:rPr lang="uk-UA" sz="1800" b="1" dirty="0">
                <a:highlight>
                  <a:srgbClr val="00FF00"/>
                </a:highlight>
              </a:rPr>
              <a:t>анонімна функція-об'єкт </a:t>
            </a:r>
            <a:r>
              <a:rPr lang="uk-UA" sz="1800" dirty="0"/>
              <a:t>(чи </a:t>
            </a:r>
            <a:r>
              <a:rPr lang="uk-UA" sz="1800" b="1" dirty="0" err="1">
                <a:highlight>
                  <a:srgbClr val="00FF00"/>
                </a:highlight>
              </a:rPr>
              <a:t>функтор</a:t>
            </a:r>
            <a:r>
              <a:rPr lang="uk-UA" sz="1800" dirty="0"/>
              <a:t>), що є унікальною для кожного лямбда-виразу. Таким чином, для оголошення об'єктів такого типу необхідні шаблони чи ключове слово </a:t>
            </a:r>
            <a:r>
              <a:rPr lang="en-US" sz="1800" dirty="0">
                <a:solidFill>
                  <a:schemeClr val="accent5">
                    <a:lumMod val="75000"/>
                  </a:schemeClr>
                </a:solidFill>
                <a:latin typeface="Consolas" panose="020B0609020204030204" pitchFamily="49" charset="0"/>
              </a:rPr>
              <a:t>auto</a:t>
            </a:r>
            <a:r>
              <a:rPr lang="en-US" sz="1800" dirty="0"/>
              <a:t>. </a:t>
            </a:r>
            <a:r>
              <a:rPr lang="uk-UA" sz="1800" dirty="0"/>
              <a:t>Якщо необхідний тип, можна використовувати ключове слово </a:t>
            </a:r>
            <a:r>
              <a:rPr lang="en-US" sz="1800" dirty="0" err="1">
                <a:solidFill>
                  <a:schemeClr val="accent5">
                    <a:lumMod val="75000"/>
                  </a:schemeClr>
                </a:solidFill>
                <a:latin typeface="Consolas" panose="020B0609020204030204" pitchFamily="49" charset="0"/>
              </a:rPr>
              <a:t>decltype</a:t>
            </a:r>
            <a:r>
              <a:rPr lang="en-US" sz="1800" dirty="0"/>
              <a:t>, </a:t>
            </a:r>
            <a:r>
              <a:rPr lang="uk-UA" sz="1800" dirty="0"/>
              <a:t>що, наприклад, потрібно при передачі лямбда-функції як хеш-функції чи критерію сортування для асоціативних чи неупорядкованих контейнерів.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Як альтернативу для вказівки загального типу, призначеного для функціонального програмування, можна використовувати шаблонний клас </a:t>
            </a:r>
            <a:r>
              <a:rPr lang="en-US" sz="1800" dirty="0">
                <a:solidFill>
                  <a:schemeClr val="accent5">
                    <a:lumMod val="75000"/>
                  </a:schemeClr>
                </a:solidFill>
                <a:latin typeface="Consolas" panose="020B0609020204030204" pitchFamily="49" charset="0"/>
              </a:rPr>
              <a:t>std::function&lt;&gt;</a:t>
            </a:r>
            <a:r>
              <a:rPr lang="en-US" sz="1800" dirty="0"/>
              <a:t>, </a:t>
            </a:r>
            <a:r>
              <a:rPr lang="uk-UA" sz="1800" dirty="0"/>
              <a:t>наданий стандартною бібліотекою мови </a:t>
            </a:r>
            <a:r>
              <a:rPr lang="en-US" sz="1800" dirty="0"/>
              <a:t>C++. </a:t>
            </a:r>
            <a:r>
              <a:rPr lang="uk-UA" sz="1800" dirty="0"/>
              <a:t>Цей шаблонний клас забезпечує єдиний спосіб задати тип значення, що повертається лямбда-функцією: </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5497819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98E0FD9-0253-4334-A06D-91C4F58941B2}"/>
              </a:ext>
            </a:extLst>
          </p:cNvPr>
          <p:cNvPicPr>
            <a:picLocks noChangeAspect="1"/>
          </p:cNvPicPr>
          <p:nvPr/>
        </p:nvPicPr>
        <p:blipFill>
          <a:blip r:embed="rId2"/>
          <a:stretch>
            <a:fillRect/>
          </a:stretch>
        </p:blipFill>
        <p:spPr>
          <a:xfrm>
            <a:off x="2222767" y="-1"/>
            <a:ext cx="7746466" cy="6858000"/>
          </a:xfrm>
          <a:prstGeom prst="rect">
            <a:avLst/>
          </a:prstGeom>
        </p:spPr>
      </p:pic>
      <p:pic>
        <p:nvPicPr>
          <p:cNvPr id="7" name="Рисунок 6">
            <a:extLst>
              <a:ext uri="{FF2B5EF4-FFF2-40B4-BE49-F238E27FC236}">
                <a16:creationId xmlns:a16="http://schemas.microsoft.com/office/drawing/2014/main" id="{5EB06216-E397-4CFF-94EC-9C566160574D}"/>
              </a:ext>
            </a:extLst>
          </p:cNvPr>
          <p:cNvPicPr>
            <a:picLocks noChangeAspect="1"/>
          </p:cNvPicPr>
          <p:nvPr/>
        </p:nvPicPr>
        <p:blipFill>
          <a:blip r:embed="rId3"/>
          <a:stretch>
            <a:fillRect/>
          </a:stretch>
        </p:blipFill>
        <p:spPr>
          <a:xfrm>
            <a:off x="8988394" y="6000308"/>
            <a:ext cx="1961678" cy="732359"/>
          </a:xfrm>
          <a:prstGeom prst="rect">
            <a:avLst/>
          </a:prstGeom>
        </p:spPr>
      </p:pic>
    </p:spTree>
    <p:extLst>
      <p:ext uri="{BB962C8B-B14F-4D97-AF65-F5344CB8AC3E}">
        <p14:creationId xmlns:p14="http://schemas.microsoft.com/office/powerpoint/2010/main" val="35975262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20CFBD81-4F82-4740-AFDA-846D3923B4FA}"/>
              </a:ext>
            </a:extLst>
          </p:cNvPr>
          <p:cNvPicPr>
            <a:picLocks noChangeAspect="1"/>
          </p:cNvPicPr>
          <p:nvPr/>
        </p:nvPicPr>
        <p:blipFill>
          <a:blip r:embed="rId2"/>
          <a:stretch>
            <a:fillRect/>
          </a:stretch>
        </p:blipFill>
        <p:spPr>
          <a:xfrm>
            <a:off x="1512424" y="1301322"/>
            <a:ext cx="9167149" cy="4554380"/>
          </a:xfrm>
          <a:prstGeom prst="rect">
            <a:avLst/>
          </a:prstGeom>
        </p:spPr>
      </p:pic>
    </p:spTree>
    <p:extLst>
      <p:ext uri="{BB962C8B-B14F-4D97-AF65-F5344CB8AC3E}">
        <p14:creationId xmlns:p14="http://schemas.microsoft.com/office/powerpoint/2010/main" val="22221223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Також</a:t>
            </a:r>
            <a:r>
              <a:rPr lang="ru-RU" sz="1800" dirty="0"/>
              <a:t> </a:t>
            </a:r>
            <a:r>
              <a:rPr lang="ru-RU" sz="1800" dirty="0" err="1"/>
              <a:t>можна</a:t>
            </a:r>
            <a:r>
              <a:rPr lang="ru-RU" sz="1800" dirty="0"/>
              <a:t> </a:t>
            </a:r>
            <a:r>
              <a:rPr lang="ru-RU" sz="1800" dirty="0" err="1"/>
              <a:t>відразу</a:t>
            </a:r>
            <a:r>
              <a:rPr lang="ru-RU" sz="1800" dirty="0"/>
              <a:t> ж при </a:t>
            </a:r>
            <a:r>
              <a:rPr lang="ru-RU" sz="1800" dirty="0" err="1"/>
              <a:t>визначенні</a:t>
            </a:r>
            <a:r>
              <a:rPr lang="ru-RU" sz="1800" dirty="0"/>
              <a:t> </a:t>
            </a:r>
            <a:r>
              <a:rPr lang="ru-RU" sz="1800" dirty="0" err="1"/>
              <a:t>викликати</a:t>
            </a:r>
            <a:r>
              <a:rPr lang="ru-RU" sz="1800" dirty="0"/>
              <a:t> лямбда-</a:t>
            </a:r>
            <a:r>
              <a:rPr lang="ru-RU" sz="1800" dirty="0" err="1"/>
              <a:t>вираз</a:t>
            </a:r>
            <a:r>
              <a:rPr lang="ru-RU" sz="1800" dirty="0"/>
              <a:t>, передавши в </a:t>
            </a:r>
            <a:r>
              <a:rPr lang="ru-RU" sz="1800" dirty="0" err="1"/>
              <a:t>нього</a:t>
            </a:r>
            <a:r>
              <a:rPr lang="ru-RU" sz="1800" dirty="0"/>
              <a:t> рядок</a:t>
            </a:r>
            <a:endParaRPr lang="uk-UA" sz="1800" dirty="0"/>
          </a:p>
        </p:txBody>
      </p:sp>
      <p:pic>
        <p:nvPicPr>
          <p:cNvPr id="5" name="Рисунок 4">
            <a:extLst>
              <a:ext uri="{FF2B5EF4-FFF2-40B4-BE49-F238E27FC236}">
                <a16:creationId xmlns:a16="http://schemas.microsoft.com/office/drawing/2014/main" id="{5A39617E-9B87-4358-9087-A9F9C83AAFEE}"/>
              </a:ext>
            </a:extLst>
          </p:cNvPr>
          <p:cNvPicPr>
            <a:picLocks noChangeAspect="1"/>
          </p:cNvPicPr>
          <p:nvPr/>
        </p:nvPicPr>
        <p:blipFill>
          <a:blip r:embed="rId2"/>
          <a:stretch>
            <a:fillRect/>
          </a:stretch>
        </p:blipFill>
        <p:spPr>
          <a:xfrm>
            <a:off x="667471" y="857691"/>
            <a:ext cx="10857053" cy="3975266"/>
          </a:xfrm>
          <a:prstGeom prst="rect">
            <a:avLst/>
          </a:prstGeom>
        </p:spPr>
      </p:pic>
      <p:pic>
        <p:nvPicPr>
          <p:cNvPr id="7" name="Рисунок 6">
            <a:extLst>
              <a:ext uri="{FF2B5EF4-FFF2-40B4-BE49-F238E27FC236}">
                <a16:creationId xmlns:a16="http://schemas.microsoft.com/office/drawing/2014/main" id="{8CF03967-47F6-4431-A61D-1C732B767488}"/>
              </a:ext>
            </a:extLst>
          </p:cNvPr>
          <p:cNvPicPr>
            <a:picLocks noChangeAspect="1"/>
          </p:cNvPicPr>
          <p:nvPr/>
        </p:nvPicPr>
        <p:blipFill>
          <a:blip r:embed="rId3"/>
          <a:stretch>
            <a:fillRect/>
          </a:stretch>
        </p:blipFill>
        <p:spPr>
          <a:xfrm>
            <a:off x="1269354" y="5610307"/>
            <a:ext cx="9653286" cy="1007717"/>
          </a:xfrm>
          <a:prstGeom prst="rect">
            <a:avLst/>
          </a:prstGeom>
        </p:spPr>
      </p:pic>
    </p:spTree>
    <p:extLst>
      <p:ext uri="{BB962C8B-B14F-4D97-AF65-F5344CB8AC3E}">
        <p14:creationId xmlns:p14="http://schemas.microsoft.com/office/powerpoint/2010/main" val="42286416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7" name="Рисунок 6">
            <a:extLst>
              <a:ext uri="{FF2B5EF4-FFF2-40B4-BE49-F238E27FC236}">
                <a16:creationId xmlns:a16="http://schemas.microsoft.com/office/drawing/2014/main" id="{A18431B4-04B3-4CF4-8716-9BE82D41AD9E}"/>
              </a:ext>
            </a:extLst>
          </p:cNvPr>
          <p:cNvPicPr>
            <a:picLocks noChangeAspect="1"/>
          </p:cNvPicPr>
          <p:nvPr/>
        </p:nvPicPr>
        <p:blipFill>
          <a:blip r:embed="rId2"/>
          <a:stretch>
            <a:fillRect/>
          </a:stretch>
        </p:blipFill>
        <p:spPr>
          <a:xfrm>
            <a:off x="2102285" y="739720"/>
            <a:ext cx="7987427" cy="5597418"/>
          </a:xfrm>
          <a:prstGeom prst="rect">
            <a:avLst/>
          </a:prstGeom>
        </p:spPr>
      </p:pic>
    </p:spTree>
    <p:extLst>
      <p:ext uri="{BB962C8B-B14F-4D97-AF65-F5344CB8AC3E}">
        <p14:creationId xmlns:p14="http://schemas.microsoft.com/office/powerpoint/2010/main" val="12894900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49618185-E5AF-4977-B0D1-07B8C23AF36E}"/>
              </a:ext>
            </a:extLst>
          </p:cNvPr>
          <p:cNvPicPr>
            <a:picLocks noChangeAspect="1"/>
          </p:cNvPicPr>
          <p:nvPr/>
        </p:nvPicPr>
        <p:blipFill>
          <a:blip r:embed="rId2"/>
          <a:stretch>
            <a:fillRect/>
          </a:stretch>
        </p:blipFill>
        <p:spPr>
          <a:xfrm>
            <a:off x="1616596" y="1557785"/>
            <a:ext cx="8958805" cy="4225772"/>
          </a:xfrm>
          <a:prstGeom prst="rect">
            <a:avLst/>
          </a:prstGeom>
        </p:spPr>
      </p:pic>
    </p:spTree>
    <p:extLst>
      <p:ext uri="{BB962C8B-B14F-4D97-AF65-F5344CB8AC3E}">
        <p14:creationId xmlns:p14="http://schemas.microsoft.com/office/powerpoint/2010/main" val="15338412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Лямбда-вирази як параметри функцій</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Лямбда-</a:t>
            </a:r>
            <a:r>
              <a:rPr lang="ru-RU" sz="1800" dirty="0" err="1"/>
              <a:t>вираз</a:t>
            </a:r>
            <a:r>
              <a:rPr lang="ru-RU" sz="1800" dirty="0"/>
              <a:t> </a:t>
            </a:r>
            <a:r>
              <a:rPr lang="ru-RU" sz="1800" dirty="0" err="1"/>
              <a:t>може</a:t>
            </a:r>
            <a:r>
              <a:rPr lang="ru-RU" sz="1800" dirty="0"/>
              <a:t> </a:t>
            </a:r>
            <a:r>
              <a:rPr lang="ru-RU" sz="1800" dirty="0" err="1"/>
              <a:t>передаватися</a:t>
            </a:r>
            <a:r>
              <a:rPr lang="ru-RU" sz="1800" dirty="0"/>
              <a:t> як </a:t>
            </a:r>
            <a:r>
              <a:rPr lang="ru-RU" sz="1800" dirty="0" err="1"/>
              <a:t>значення</a:t>
            </a:r>
            <a:r>
              <a:rPr lang="ru-RU" sz="1800" dirty="0"/>
              <a:t> параметру </a:t>
            </a:r>
            <a:r>
              <a:rPr lang="ru-RU" sz="1800" dirty="0" err="1"/>
              <a:t>функції</a:t>
            </a:r>
            <a:r>
              <a:rPr lang="ru-RU" sz="1800" dirty="0"/>
              <a:t>, </a:t>
            </a:r>
            <a:r>
              <a:rPr lang="ru-RU" sz="1800" dirty="0" err="1"/>
              <a:t>який</a:t>
            </a:r>
            <a:r>
              <a:rPr lang="ru-RU" sz="1800" dirty="0"/>
              <a:t> </a:t>
            </a:r>
            <a:r>
              <a:rPr lang="ru-RU" sz="1800" dirty="0" err="1"/>
              <a:t>представляє</a:t>
            </a:r>
            <a:r>
              <a:rPr lang="ru-RU" sz="1800" dirty="0"/>
              <a:t> </a:t>
            </a:r>
            <a:r>
              <a:rPr lang="ru-RU" sz="1800" dirty="0" err="1"/>
              <a:t>покажчик</a:t>
            </a:r>
            <a:r>
              <a:rPr lang="ru-RU" sz="1800" dirty="0"/>
              <a:t> на </a:t>
            </a:r>
            <a:r>
              <a:rPr lang="ru-RU" sz="1800" dirty="0" err="1"/>
              <a:t>функцію</a:t>
            </a:r>
            <a:r>
              <a:rPr lang="ru-RU" sz="1800" dirty="0"/>
              <a:t>:</a:t>
            </a:r>
            <a:endParaRPr lang="uk-UA" sz="1800" dirty="0"/>
          </a:p>
        </p:txBody>
      </p:sp>
      <p:pic>
        <p:nvPicPr>
          <p:cNvPr id="5" name="Рисунок 4">
            <a:extLst>
              <a:ext uri="{FF2B5EF4-FFF2-40B4-BE49-F238E27FC236}">
                <a16:creationId xmlns:a16="http://schemas.microsoft.com/office/drawing/2014/main" id="{901E47F1-998A-413D-8B82-3AD483AE126B}"/>
              </a:ext>
            </a:extLst>
          </p:cNvPr>
          <p:cNvPicPr>
            <a:picLocks noChangeAspect="1"/>
          </p:cNvPicPr>
          <p:nvPr/>
        </p:nvPicPr>
        <p:blipFill>
          <a:blip r:embed="rId2"/>
          <a:stretch>
            <a:fillRect/>
          </a:stretch>
        </p:blipFill>
        <p:spPr>
          <a:xfrm>
            <a:off x="2459862" y="1422167"/>
            <a:ext cx="7272274" cy="5320086"/>
          </a:xfrm>
          <a:prstGeom prst="rect">
            <a:avLst/>
          </a:prstGeom>
        </p:spPr>
      </p:pic>
    </p:spTree>
    <p:extLst>
      <p:ext uri="{BB962C8B-B14F-4D97-AF65-F5344CB8AC3E}">
        <p14:creationId xmlns:p14="http://schemas.microsoft.com/office/powerpoint/2010/main" val="9618989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Універсальні лямбда-вирази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Універсальний лямбда-вираз </a:t>
            </a:r>
            <a:r>
              <a:rPr lang="uk-UA" sz="1800" dirty="0"/>
              <a:t>(</a:t>
            </a:r>
            <a:r>
              <a:rPr lang="en-US" sz="1800" dirty="0"/>
              <a:t>generic lambda) - </a:t>
            </a:r>
            <a:r>
              <a:rPr lang="uk-UA" sz="1800" dirty="0"/>
              <a:t>це лямбда-вираз, у якому щонайменше для одного параметра як тип зазначено слово </a:t>
            </a:r>
            <a:r>
              <a:rPr lang="en-US" sz="1800" dirty="0">
                <a:solidFill>
                  <a:schemeClr val="accent5">
                    <a:lumMod val="75000"/>
                  </a:schemeClr>
                </a:solidFill>
                <a:latin typeface="Consolas" panose="020B0609020204030204" pitchFamily="49" charset="0"/>
              </a:rPr>
              <a:t>auto</a:t>
            </a:r>
            <a:r>
              <a:rPr lang="en-US" sz="1800" dirty="0"/>
              <a:t> </a:t>
            </a:r>
            <a:r>
              <a:rPr lang="uk-UA" sz="1800" dirty="0"/>
              <a:t>або вирази </a:t>
            </a:r>
            <a:r>
              <a:rPr lang="en-US" sz="1800" dirty="0">
                <a:solidFill>
                  <a:schemeClr val="accent5">
                    <a:lumMod val="75000"/>
                  </a:schemeClr>
                </a:solidFill>
                <a:latin typeface="Consolas" panose="020B0609020204030204" pitchFamily="49" charset="0"/>
              </a:rPr>
              <a:t>auto&amp; </a:t>
            </a:r>
            <a:r>
              <a:rPr lang="uk-UA" sz="1800" dirty="0"/>
              <a:t>чи </a:t>
            </a:r>
            <a:r>
              <a:rPr lang="en-US" sz="1800" dirty="0">
                <a:solidFill>
                  <a:schemeClr val="accent5">
                    <a:lumMod val="75000"/>
                  </a:schemeClr>
                </a:solidFill>
                <a:latin typeface="Consolas" panose="020B0609020204030204" pitchFamily="49" charset="0"/>
              </a:rPr>
              <a:t>const auto&amp;</a:t>
            </a:r>
            <a:r>
              <a:rPr lang="en-US" sz="1800" dirty="0"/>
              <a:t>. </a:t>
            </a:r>
            <a:r>
              <a:rPr lang="uk-UA" sz="1800" dirty="0"/>
              <a:t>Це дає змогу уникнути жорсткої прив'язки параметрів до певного типу. Наприклад:</a:t>
            </a:r>
          </a:p>
        </p:txBody>
      </p:sp>
      <p:pic>
        <p:nvPicPr>
          <p:cNvPr id="5" name="Рисунок 4">
            <a:extLst>
              <a:ext uri="{FF2B5EF4-FFF2-40B4-BE49-F238E27FC236}">
                <a16:creationId xmlns:a16="http://schemas.microsoft.com/office/drawing/2014/main" id="{D68DE6D6-EED5-4F06-A6BF-C7C65E0BED65}"/>
              </a:ext>
            </a:extLst>
          </p:cNvPr>
          <p:cNvPicPr>
            <a:picLocks noChangeAspect="1"/>
          </p:cNvPicPr>
          <p:nvPr/>
        </p:nvPicPr>
        <p:blipFill>
          <a:blip r:embed="rId2"/>
          <a:stretch>
            <a:fillRect/>
          </a:stretch>
        </p:blipFill>
        <p:spPr>
          <a:xfrm>
            <a:off x="1576085" y="2226922"/>
            <a:ext cx="9039828" cy="4224454"/>
          </a:xfrm>
          <a:prstGeom prst="rect">
            <a:avLst/>
          </a:prstGeom>
        </p:spPr>
      </p:pic>
    </p:spTree>
    <p:extLst>
      <p:ext uri="{BB962C8B-B14F-4D97-AF65-F5344CB8AC3E}">
        <p14:creationId xmlns:p14="http://schemas.microsoft.com/office/powerpoint/2010/main" val="1443355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Передача аргументів. Прототипи </a:t>
            </a:r>
            <a:r>
              <a:rPr lang="uk-UA" b="1" dirty="0" err="1"/>
              <a:t>функц</a:t>
            </a:r>
            <a:r>
              <a:rPr lang="ru-RU" b="1" dirty="0" err="1"/>
              <a:t>ій</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Передача аргументів за значенням</a:t>
            </a:r>
          </a:p>
          <a:p>
            <a:pPr marL="540000" indent="360000">
              <a:lnSpc>
                <a:spcPct val="150000"/>
              </a:lnSpc>
              <a:spcBef>
                <a:spcPts val="0"/>
              </a:spcBef>
              <a:buNone/>
            </a:pPr>
            <a:r>
              <a:rPr lang="uk-UA" sz="1800" dirty="0"/>
              <a:t>Поговоримо, про те, що відбувається в оперативній пам'яті. </a:t>
            </a:r>
            <a:r>
              <a:rPr lang="uk-UA" sz="1800" b="1" dirty="0">
                <a:highlight>
                  <a:srgbClr val="00FFFF"/>
                </a:highlight>
              </a:rPr>
              <a:t>Аргументи, які вказуються при визначенні функції, називаються </a:t>
            </a:r>
            <a:r>
              <a:rPr lang="uk-UA" sz="1800" b="1" dirty="0">
                <a:highlight>
                  <a:srgbClr val="00FF00"/>
                </a:highlight>
              </a:rPr>
              <a:t>формальними</a:t>
            </a:r>
            <a:r>
              <a:rPr lang="uk-UA" sz="1800" dirty="0"/>
              <a:t>. Це пов'язано з тим, що </a:t>
            </a:r>
            <a:r>
              <a:rPr lang="uk-UA" sz="1800" b="1" dirty="0">
                <a:highlight>
                  <a:srgbClr val="00FF00"/>
                </a:highlight>
              </a:rPr>
              <a:t>вони створюються в момент виклику функції в оперативній пам'яті</a:t>
            </a:r>
            <a:r>
              <a:rPr lang="uk-UA" sz="1800" dirty="0"/>
              <a:t>. </a:t>
            </a:r>
            <a:r>
              <a:rPr lang="uk-UA" sz="1800" b="1" dirty="0">
                <a:highlight>
                  <a:srgbClr val="00FF00"/>
                </a:highlight>
              </a:rPr>
              <a:t>При виході з функції такі параметри будуть знищені</a:t>
            </a:r>
            <a:r>
              <a:rPr lang="uk-UA" sz="1800" dirty="0"/>
              <a:t>. </a:t>
            </a:r>
            <a:r>
              <a:rPr lang="uk-UA" sz="1800" b="1" dirty="0">
                <a:highlight>
                  <a:srgbClr val="00FF00"/>
                </a:highlight>
              </a:rPr>
              <a:t>Тому, якщо в інший функції програми будуть параметри з таким самим ім'ям, то конфлікту не буде</a:t>
            </a:r>
            <a:r>
              <a:rPr lang="uk-UA" sz="1800" dirty="0"/>
              <a:t>. Розглянемо один зі способів передачі аргументів:</a:t>
            </a:r>
          </a:p>
        </p:txBody>
      </p:sp>
    </p:spTree>
    <p:extLst>
      <p:ext uri="{BB962C8B-B14F-4D97-AF65-F5344CB8AC3E}">
        <p14:creationId xmlns:p14="http://schemas.microsoft.com/office/powerpoint/2010/main" val="138344067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6F6EB5FA-7B67-43F2-AE59-14A4CFA09F9E}"/>
              </a:ext>
            </a:extLst>
          </p:cNvPr>
          <p:cNvPicPr>
            <a:picLocks noChangeAspect="1"/>
          </p:cNvPicPr>
          <p:nvPr/>
        </p:nvPicPr>
        <p:blipFill>
          <a:blip r:embed="rId2"/>
          <a:stretch>
            <a:fillRect/>
          </a:stretch>
        </p:blipFill>
        <p:spPr>
          <a:xfrm>
            <a:off x="857166" y="1550048"/>
            <a:ext cx="10477667" cy="4063673"/>
          </a:xfrm>
          <a:prstGeom prst="rect">
            <a:avLst/>
          </a:prstGeom>
        </p:spPr>
      </p:pic>
    </p:spTree>
    <p:extLst>
      <p:ext uri="{BB962C8B-B14F-4D97-AF65-F5344CB8AC3E}">
        <p14:creationId xmlns:p14="http://schemas.microsoft.com/office/powerpoint/2010/main" val="39223556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Якщо треба отримати всі зовнішні змінні з області, де визначено лямбда-вираз, за значенням, то в квадратних дужках вказується символ "дорівнює" </a:t>
            </a:r>
            <a:r>
              <a:rPr lang="uk-UA" sz="1800" dirty="0">
                <a:solidFill>
                  <a:schemeClr val="accent5">
                    <a:lumMod val="75000"/>
                  </a:schemeClr>
                </a:solidFill>
                <a:latin typeface="Consolas" panose="020B0609020204030204" pitchFamily="49" charset="0"/>
              </a:rPr>
              <a:t>=</a:t>
            </a:r>
            <a:r>
              <a:rPr lang="uk-UA" sz="1800" dirty="0"/>
              <a:t>. Але в цьому випадку в лямбда-виразі значення зовнішніх змінних змінити не можна:</a:t>
            </a:r>
          </a:p>
        </p:txBody>
      </p:sp>
      <p:pic>
        <p:nvPicPr>
          <p:cNvPr id="5" name="Рисунок 4">
            <a:extLst>
              <a:ext uri="{FF2B5EF4-FFF2-40B4-BE49-F238E27FC236}">
                <a16:creationId xmlns:a16="http://schemas.microsoft.com/office/drawing/2014/main" id="{8CF21070-DF7B-4844-AD94-BF765935920D}"/>
              </a:ext>
            </a:extLst>
          </p:cNvPr>
          <p:cNvPicPr>
            <a:picLocks noChangeAspect="1"/>
          </p:cNvPicPr>
          <p:nvPr/>
        </p:nvPicPr>
        <p:blipFill>
          <a:blip r:embed="rId2"/>
          <a:stretch>
            <a:fillRect/>
          </a:stretch>
        </p:blipFill>
        <p:spPr>
          <a:xfrm>
            <a:off x="1882814" y="2270103"/>
            <a:ext cx="8426370" cy="3175483"/>
          </a:xfrm>
          <a:prstGeom prst="rect">
            <a:avLst/>
          </a:prstGeom>
        </p:spPr>
      </p:pic>
    </p:spTree>
    <p:extLst>
      <p:ext uri="{BB962C8B-B14F-4D97-AF65-F5344CB8AC3E}">
        <p14:creationId xmlns:p14="http://schemas.microsoft.com/office/powerpoint/2010/main" val="3579099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E061AEA9-0B99-45C7-B228-2149FE7F42BA}"/>
              </a:ext>
            </a:extLst>
          </p:cNvPr>
          <p:cNvPicPr>
            <a:picLocks noChangeAspect="1"/>
          </p:cNvPicPr>
          <p:nvPr/>
        </p:nvPicPr>
        <p:blipFill>
          <a:blip r:embed="rId2"/>
          <a:stretch>
            <a:fillRect/>
          </a:stretch>
        </p:blipFill>
        <p:spPr>
          <a:xfrm>
            <a:off x="2393569" y="1172782"/>
            <a:ext cx="7404859" cy="4827526"/>
          </a:xfrm>
          <a:prstGeom prst="rect">
            <a:avLst/>
          </a:prstGeom>
        </p:spPr>
      </p:pic>
    </p:spTree>
    <p:extLst>
      <p:ext uri="{BB962C8B-B14F-4D97-AF65-F5344CB8AC3E}">
        <p14:creationId xmlns:p14="http://schemas.microsoft.com/office/powerpoint/2010/main" val="130772161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50AF6A4F-D45C-4B29-9C02-B172EC282A3D}"/>
              </a:ext>
            </a:extLst>
          </p:cNvPr>
          <p:cNvPicPr>
            <a:picLocks noChangeAspect="1"/>
          </p:cNvPicPr>
          <p:nvPr/>
        </p:nvPicPr>
        <p:blipFill>
          <a:blip r:embed="rId2"/>
          <a:stretch>
            <a:fillRect/>
          </a:stretch>
        </p:blipFill>
        <p:spPr>
          <a:xfrm>
            <a:off x="1338804" y="811096"/>
            <a:ext cx="9514390" cy="5235808"/>
          </a:xfrm>
          <a:prstGeom prst="rect">
            <a:avLst/>
          </a:prstGeom>
        </p:spPr>
      </p:pic>
      <p:pic>
        <p:nvPicPr>
          <p:cNvPr id="7" name="Рисунок 6">
            <a:extLst>
              <a:ext uri="{FF2B5EF4-FFF2-40B4-BE49-F238E27FC236}">
                <a16:creationId xmlns:a16="http://schemas.microsoft.com/office/drawing/2014/main" id="{F469F897-20CD-4E87-BF18-7DEDA7B0ADC7}"/>
              </a:ext>
            </a:extLst>
          </p:cNvPr>
          <p:cNvPicPr>
            <a:picLocks noChangeAspect="1"/>
          </p:cNvPicPr>
          <p:nvPr/>
        </p:nvPicPr>
        <p:blipFill>
          <a:blip r:embed="rId3"/>
          <a:stretch>
            <a:fillRect/>
          </a:stretch>
        </p:blipFill>
        <p:spPr>
          <a:xfrm>
            <a:off x="7453540" y="5712123"/>
            <a:ext cx="2652249" cy="857692"/>
          </a:xfrm>
          <a:prstGeom prst="rect">
            <a:avLst/>
          </a:prstGeom>
        </p:spPr>
      </p:pic>
    </p:spTree>
    <p:extLst>
      <p:ext uri="{BB962C8B-B14F-4D97-AF65-F5344CB8AC3E}">
        <p14:creationId xmlns:p14="http://schemas.microsoft.com/office/powerpoint/2010/main" val="34375524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попередньому випадку ми змогли отримати зовнішню змінну і змінити її значення. Але іноді буває </a:t>
            </a:r>
            <a:r>
              <a:rPr lang="uk-UA" sz="1800" b="1" dirty="0">
                <a:highlight>
                  <a:srgbClr val="00FF00"/>
                </a:highlight>
              </a:rPr>
              <a:t>необхідно змінювати копію змінної</a:t>
            </a:r>
            <a:r>
              <a:rPr lang="uk-UA" sz="1800" dirty="0"/>
              <a:t>, яку використовує лямбда-вираз, а не саму зовнішню змінну. У цьому випадку ми можемо поставити після списку параметрів ключове слово </a:t>
            </a:r>
            <a:r>
              <a:rPr lang="en-US" sz="1800" dirty="0">
                <a:solidFill>
                  <a:schemeClr val="accent5">
                    <a:lumMod val="75000"/>
                  </a:schemeClr>
                </a:solidFill>
                <a:latin typeface="Consolas" panose="020B0609020204030204" pitchFamily="49" charset="0"/>
              </a:rPr>
              <a:t>mutable</a:t>
            </a:r>
            <a:r>
              <a:rPr lang="en-US" sz="1800" dirty="0"/>
              <a:t>:</a:t>
            </a:r>
            <a:endParaRPr lang="uk-UA" sz="1800" dirty="0"/>
          </a:p>
        </p:txBody>
      </p:sp>
      <p:pic>
        <p:nvPicPr>
          <p:cNvPr id="5" name="Рисунок 4">
            <a:extLst>
              <a:ext uri="{FF2B5EF4-FFF2-40B4-BE49-F238E27FC236}">
                <a16:creationId xmlns:a16="http://schemas.microsoft.com/office/drawing/2014/main" id="{F1C489DF-83D3-4EEC-9F99-D5BF0110A630}"/>
              </a:ext>
            </a:extLst>
          </p:cNvPr>
          <p:cNvPicPr>
            <a:picLocks noChangeAspect="1"/>
          </p:cNvPicPr>
          <p:nvPr/>
        </p:nvPicPr>
        <p:blipFill>
          <a:blip r:embed="rId2"/>
          <a:stretch>
            <a:fillRect/>
          </a:stretch>
        </p:blipFill>
        <p:spPr>
          <a:xfrm>
            <a:off x="405114" y="2312337"/>
            <a:ext cx="7662441" cy="4216673"/>
          </a:xfrm>
          <a:prstGeom prst="rect">
            <a:avLst/>
          </a:prstGeom>
        </p:spPr>
      </p:pic>
      <p:pic>
        <p:nvPicPr>
          <p:cNvPr id="7" name="Рисунок 6">
            <a:extLst>
              <a:ext uri="{FF2B5EF4-FFF2-40B4-BE49-F238E27FC236}">
                <a16:creationId xmlns:a16="http://schemas.microsoft.com/office/drawing/2014/main" id="{DE68E835-241C-470F-B2D3-923E11C03EEA}"/>
              </a:ext>
            </a:extLst>
          </p:cNvPr>
          <p:cNvPicPr>
            <a:picLocks noChangeAspect="1"/>
          </p:cNvPicPr>
          <p:nvPr/>
        </p:nvPicPr>
        <p:blipFill>
          <a:blip r:embed="rId3"/>
          <a:stretch>
            <a:fillRect/>
          </a:stretch>
        </p:blipFill>
        <p:spPr>
          <a:xfrm>
            <a:off x="7535229" y="5487961"/>
            <a:ext cx="2712399" cy="913359"/>
          </a:xfrm>
          <a:prstGeom prst="rect">
            <a:avLst/>
          </a:prstGeom>
        </p:spPr>
      </p:pic>
    </p:spTree>
    <p:extLst>
      <p:ext uri="{BB962C8B-B14F-4D97-AF65-F5344CB8AC3E}">
        <p14:creationId xmlns:p14="http://schemas.microsoft.com/office/powerpoint/2010/main" val="40837398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AE7D4E97-406F-431F-93CA-01C7AFCBD884}"/>
              </a:ext>
            </a:extLst>
          </p:cNvPr>
          <p:cNvPicPr>
            <a:picLocks noChangeAspect="1"/>
          </p:cNvPicPr>
          <p:nvPr/>
        </p:nvPicPr>
        <p:blipFill>
          <a:blip r:embed="rId2"/>
          <a:stretch>
            <a:fillRect/>
          </a:stretch>
        </p:blipFill>
        <p:spPr>
          <a:xfrm>
            <a:off x="0" y="230266"/>
            <a:ext cx="12192000" cy="6397468"/>
          </a:xfrm>
          <a:prstGeom prst="rect">
            <a:avLst/>
          </a:prstGeom>
        </p:spPr>
      </p:pic>
    </p:spTree>
    <p:extLst>
      <p:ext uri="{BB962C8B-B14F-4D97-AF65-F5344CB8AC3E}">
        <p14:creationId xmlns:p14="http://schemas.microsoft.com/office/powerpoint/2010/main" val="256700531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1B272D6C-391E-4374-93E6-CC038172106F}"/>
              </a:ext>
            </a:extLst>
          </p:cNvPr>
          <p:cNvPicPr>
            <a:picLocks noChangeAspect="1"/>
          </p:cNvPicPr>
          <p:nvPr/>
        </p:nvPicPr>
        <p:blipFill>
          <a:blip r:embed="rId2"/>
          <a:stretch>
            <a:fillRect/>
          </a:stretch>
        </p:blipFill>
        <p:spPr>
          <a:xfrm>
            <a:off x="0" y="1002156"/>
            <a:ext cx="12192000" cy="4853687"/>
          </a:xfrm>
          <a:prstGeom prst="rect">
            <a:avLst/>
          </a:prstGeom>
        </p:spPr>
      </p:pic>
    </p:spTree>
    <p:extLst>
      <p:ext uri="{BB962C8B-B14F-4D97-AF65-F5344CB8AC3E}">
        <p14:creationId xmlns:p14="http://schemas.microsoft.com/office/powerpoint/2010/main" val="36043700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При використанні об'єктів-функцій і лямбда-виразів слід пам'ятати, що вони не еквівалентні покажчикам на функції. Щоб спростити спільне використання покажчиків на функції, об'єктів-функцій і лямбда-виразів модуль </a:t>
            </a:r>
            <a:r>
              <a:rPr lang="uk-UA" sz="1800" dirty="0">
                <a:solidFill>
                  <a:schemeClr val="accent5">
                    <a:lumMod val="75000"/>
                  </a:schemeClr>
                </a:solidFill>
                <a:latin typeface="Consolas" panose="020B0609020204030204" pitchFamily="49" charset="0"/>
              </a:rPr>
              <a:t>&lt;</a:t>
            </a:r>
            <a:r>
              <a:rPr lang="en-US" sz="1800" dirty="0">
                <a:solidFill>
                  <a:schemeClr val="accent5">
                    <a:lumMod val="75000"/>
                  </a:schemeClr>
                </a:solidFill>
                <a:latin typeface="Consolas" panose="020B0609020204030204" pitchFamily="49" charset="0"/>
              </a:rPr>
              <a:t>functional&gt; </a:t>
            </a:r>
            <a:r>
              <a:rPr lang="uk-UA" sz="1800" dirty="0"/>
              <a:t>визначає шаблон </a:t>
            </a:r>
            <a:r>
              <a:rPr lang="en-US" sz="1800" dirty="0">
                <a:solidFill>
                  <a:schemeClr val="accent5">
                    <a:lumMod val="75000"/>
                  </a:schemeClr>
                </a:solidFill>
                <a:latin typeface="Consolas" panose="020B0609020204030204" pitchFamily="49" charset="0"/>
              </a:rPr>
              <a:t>std::function&lt;&gt;</a:t>
            </a:r>
            <a:r>
              <a:rPr lang="en-US" sz="1800" dirty="0"/>
              <a:t>. </a:t>
            </a:r>
            <a:r>
              <a:rPr lang="en-US" sz="1800" dirty="0">
                <a:solidFill>
                  <a:schemeClr val="accent5">
                    <a:lumMod val="75000"/>
                  </a:schemeClr>
                </a:solidFill>
                <a:latin typeface="Consolas" panose="020B0609020204030204" pitchFamily="49" charset="0"/>
              </a:rPr>
              <a:t>std::function </a:t>
            </a:r>
            <a:r>
              <a:rPr lang="uk-UA" sz="1800" dirty="0"/>
              <a:t>представляє щось, що може викликатися як функція - це може бути і покажчик на функцію, і об'єкт-функція, і лямбда-вираз. </a:t>
            </a:r>
          </a:p>
        </p:txBody>
      </p:sp>
    </p:spTree>
    <p:extLst>
      <p:ext uri="{BB962C8B-B14F-4D97-AF65-F5344CB8AC3E}">
        <p14:creationId xmlns:p14="http://schemas.microsoft.com/office/powerpoint/2010/main" val="22983468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6CDBD3A3-7A77-46EC-8657-4DB061964574}"/>
              </a:ext>
            </a:extLst>
          </p:cNvPr>
          <p:cNvPicPr>
            <a:picLocks noChangeAspect="1"/>
          </p:cNvPicPr>
          <p:nvPr/>
        </p:nvPicPr>
        <p:blipFill>
          <a:blip r:embed="rId2"/>
          <a:stretch>
            <a:fillRect/>
          </a:stretch>
        </p:blipFill>
        <p:spPr>
          <a:xfrm>
            <a:off x="2260297" y="0"/>
            <a:ext cx="7671405" cy="6858000"/>
          </a:xfrm>
          <a:prstGeom prst="rect">
            <a:avLst/>
          </a:prstGeom>
        </p:spPr>
      </p:pic>
    </p:spTree>
    <p:extLst>
      <p:ext uri="{BB962C8B-B14F-4D97-AF65-F5344CB8AC3E}">
        <p14:creationId xmlns:p14="http://schemas.microsoft.com/office/powerpoint/2010/main" val="150058615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730CC53A-344B-4B9D-8FE8-1A293C18432B}"/>
              </a:ext>
            </a:extLst>
          </p:cNvPr>
          <p:cNvPicPr>
            <a:picLocks noChangeAspect="1"/>
          </p:cNvPicPr>
          <p:nvPr/>
        </p:nvPicPr>
        <p:blipFill>
          <a:blip r:embed="rId2"/>
          <a:stretch>
            <a:fillRect/>
          </a:stretch>
        </p:blipFill>
        <p:spPr>
          <a:xfrm>
            <a:off x="2919350" y="0"/>
            <a:ext cx="6353299" cy="6858000"/>
          </a:xfrm>
          <a:prstGeom prst="rect">
            <a:avLst/>
          </a:prstGeom>
        </p:spPr>
      </p:pic>
    </p:spTree>
    <p:extLst>
      <p:ext uri="{BB962C8B-B14F-4D97-AF65-F5344CB8AC3E}">
        <p14:creationId xmlns:p14="http://schemas.microsoft.com/office/powerpoint/2010/main" val="1732885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a:t>Приклад </a:t>
            </a:r>
            <a:r>
              <a:rPr lang="ru-RU" sz="3200" b="1" dirty="0" err="1"/>
              <a:t>роботи</a:t>
            </a:r>
            <a:r>
              <a:rPr lang="ru-RU" sz="3200" b="1" dirty="0"/>
              <a:t> </a:t>
            </a:r>
            <a:r>
              <a:rPr lang="ru-RU" sz="3200" b="1" dirty="0" err="1"/>
              <a:t>формальних</a:t>
            </a:r>
            <a:r>
              <a:rPr lang="ru-RU" sz="3200" b="1" dirty="0"/>
              <a:t> </a:t>
            </a:r>
            <a:r>
              <a:rPr lang="ru-RU" sz="3200" b="1" dirty="0" err="1"/>
              <a:t>параметрів</a:t>
            </a:r>
            <a:r>
              <a:rPr lang="ru-RU" sz="3200" b="1" dirty="0"/>
              <a:t> </a:t>
            </a:r>
            <a:br>
              <a:rPr lang="ru-RU" sz="3200" b="1" dirty="0"/>
            </a:br>
            <a:r>
              <a:rPr lang="ru-RU" sz="3200" b="1" dirty="0"/>
              <a:t>при </a:t>
            </a:r>
            <a:r>
              <a:rPr lang="ru-RU" sz="3200" b="1" dirty="0" err="1"/>
              <a:t>передачі</a:t>
            </a:r>
            <a:r>
              <a:rPr lang="ru-RU" sz="3200" b="1" dirty="0"/>
              <a:t> </a:t>
            </a:r>
            <a:r>
              <a:rPr lang="ru-RU" sz="3200" b="1" dirty="0" err="1"/>
              <a:t>даних</a:t>
            </a:r>
            <a:r>
              <a:rPr lang="ru-RU" sz="3200" b="1" dirty="0"/>
              <a:t> за </a:t>
            </a:r>
            <a:r>
              <a:rPr lang="ru-RU" sz="3200" b="1" dirty="0" err="1"/>
              <a:t>значенням</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7500394" cy="6000307"/>
          </a:xfrm>
        </p:spPr>
        <p:txBody>
          <a:bodyPr>
            <a:normAutofit/>
          </a:bodyPr>
          <a:lstStyle/>
          <a:p>
            <a:pPr marL="540000" indent="360000">
              <a:lnSpc>
                <a:spcPct val="150000"/>
              </a:lnSpc>
              <a:spcBef>
                <a:spcPts val="0"/>
              </a:spcBef>
              <a:buNone/>
            </a:pPr>
            <a:r>
              <a:rPr lang="uk-UA" sz="1800" dirty="0"/>
              <a:t>1. У функцію передаються не </a:t>
            </a:r>
            <a:r>
              <a:rPr lang="en-US" sz="1800" dirty="0">
                <a:solidFill>
                  <a:schemeClr val="accent5">
                    <a:lumMod val="75000"/>
                  </a:schemeClr>
                </a:solidFill>
                <a:latin typeface="Consolas" panose="020B0609020204030204" pitchFamily="49" charset="0"/>
              </a:rPr>
              <a:t>a</a:t>
            </a:r>
            <a:r>
              <a:rPr lang="en-US" sz="1800" dirty="0"/>
              <a:t> </a:t>
            </a:r>
            <a:r>
              <a:rPr lang="uk-UA" sz="1800" dirty="0"/>
              <a:t>та </a:t>
            </a:r>
            <a:r>
              <a:rPr lang="en-US" sz="1800" dirty="0">
                <a:solidFill>
                  <a:schemeClr val="accent5">
                    <a:lumMod val="75000"/>
                  </a:schemeClr>
                </a:solidFill>
                <a:latin typeface="Consolas" panose="020B0609020204030204" pitchFamily="49" charset="0"/>
              </a:rPr>
              <a:t>b</a:t>
            </a:r>
            <a:r>
              <a:rPr lang="en-US" sz="1800" dirty="0"/>
              <a:t>, </a:t>
            </a:r>
            <a:r>
              <a:rPr lang="uk-UA" sz="1800" dirty="0"/>
              <a:t>а </a:t>
            </a:r>
            <a:r>
              <a:rPr lang="uk-UA" sz="1800" b="1" dirty="0">
                <a:highlight>
                  <a:srgbClr val="00FF00"/>
                </a:highlight>
              </a:rPr>
              <a:t>їхні точні копії</a:t>
            </a:r>
            <a:r>
              <a:rPr lang="uk-UA" sz="1800" dirty="0"/>
              <a:t>. </a:t>
            </a:r>
            <a:endParaRPr lang="en-US" sz="1800" dirty="0"/>
          </a:p>
          <a:p>
            <a:pPr marL="540000" indent="360000">
              <a:lnSpc>
                <a:spcPct val="150000"/>
              </a:lnSpc>
              <a:spcBef>
                <a:spcPts val="0"/>
              </a:spcBef>
              <a:buNone/>
            </a:pPr>
            <a:r>
              <a:rPr lang="uk-UA" sz="1800" dirty="0"/>
              <a:t>2. </a:t>
            </a:r>
            <a:r>
              <a:rPr lang="uk-UA" sz="1800" b="1" dirty="0">
                <a:highlight>
                  <a:srgbClr val="00FF00"/>
                </a:highlight>
              </a:rPr>
              <a:t>Усі зміни відбуваються з копіями </a:t>
            </a:r>
            <a:r>
              <a:rPr lang="uk-UA" sz="1800" dirty="0"/>
              <a:t>(</a:t>
            </a:r>
            <a:r>
              <a:rPr lang="en-US" sz="1800" dirty="0">
                <a:solidFill>
                  <a:schemeClr val="accent5">
                    <a:lumMod val="75000"/>
                  </a:schemeClr>
                </a:solidFill>
                <a:latin typeface="Consolas" panose="020B0609020204030204" pitchFamily="49" charset="0"/>
              </a:rPr>
              <a:t>one</a:t>
            </a:r>
            <a:r>
              <a:rPr lang="en-US" sz="1800" dirty="0"/>
              <a:t> </a:t>
            </a:r>
            <a:r>
              <a:rPr lang="uk-UA" sz="1800" dirty="0"/>
              <a:t>і </a:t>
            </a:r>
            <a:r>
              <a:rPr lang="en-US" sz="1800" dirty="0">
                <a:solidFill>
                  <a:schemeClr val="accent5">
                    <a:lumMod val="75000"/>
                  </a:schemeClr>
                </a:solidFill>
                <a:latin typeface="Consolas" panose="020B0609020204030204" pitchFamily="49" charset="0"/>
              </a:rPr>
              <a:t>two</a:t>
            </a:r>
            <a:r>
              <a:rPr lang="en-US" sz="1800" dirty="0"/>
              <a:t>), </a:t>
            </a:r>
            <a:r>
              <a:rPr lang="uk-UA" sz="1800" dirty="0"/>
              <a:t>при цьому самі </a:t>
            </a:r>
            <a:r>
              <a:rPr lang="en-US" sz="1800" dirty="0">
                <a:solidFill>
                  <a:schemeClr val="accent5">
                    <a:lumMod val="75000"/>
                  </a:schemeClr>
                </a:solidFill>
                <a:latin typeface="Consolas" panose="020B0609020204030204" pitchFamily="49" charset="0"/>
              </a:rPr>
              <a:t>a</a:t>
            </a:r>
            <a:r>
              <a:rPr lang="en-US" sz="1800" dirty="0"/>
              <a:t> </a:t>
            </a:r>
            <a:r>
              <a:rPr lang="uk-UA" sz="1800" dirty="0"/>
              <a:t>та </a:t>
            </a:r>
            <a:r>
              <a:rPr lang="en-US" sz="1800" dirty="0">
                <a:solidFill>
                  <a:schemeClr val="accent5">
                    <a:lumMod val="75000"/>
                  </a:schemeClr>
                </a:solidFill>
                <a:latin typeface="Consolas" panose="020B0609020204030204" pitchFamily="49" charset="0"/>
              </a:rPr>
              <a:t>b</a:t>
            </a:r>
            <a:r>
              <a:rPr lang="en-US" sz="1800" dirty="0"/>
              <a:t> </a:t>
            </a:r>
            <a:r>
              <a:rPr lang="uk-UA" sz="1800" b="1" dirty="0">
                <a:highlight>
                  <a:srgbClr val="00FFFF"/>
                </a:highlight>
              </a:rPr>
              <a:t>залишаються незмінними</a:t>
            </a:r>
            <a:r>
              <a:rPr lang="uk-UA" sz="1800" dirty="0"/>
              <a:t>. </a:t>
            </a:r>
            <a:endParaRPr lang="en-US" sz="1800" dirty="0"/>
          </a:p>
          <a:p>
            <a:pPr marL="540000" indent="360000">
              <a:lnSpc>
                <a:spcPct val="150000"/>
              </a:lnSpc>
              <a:spcBef>
                <a:spcPts val="0"/>
              </a:spcBef>
              <a:buNone/>
            </a:pPr>
            <a:r>
              <a:rPr lang="uk-UA" sz="1800" dirty="0"/>
              <a:t>3. </a:t>
            </a:r>
            <a:r>
              <a:rPr lang="uk-UA" sz="1800" b="1" dirty="0">
                <a:highlight>
                  <a:srgbClr val="00FFFF"/>
                </a:highlight>
              </a:rPr>
              <a:t>При виході з функції тимчасові копії знищуються</a:t>
            </a:r>
            <a:r>
              <a:rPr lang="uk-UA" sz="1800" dirty="0"/>
              <a:t>.</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525C0222-8C48-4675-BE21-F7A3C550FBB7}"/>
              </a:ext>
            </a:extLst>
          </p:cNvPr>
          <p:cNvPicPr>
            <a:picLocks noChangeAspect="1"/>
          </p:cNvPicPr>
          <p:nvPr/>
        </p:nvPicPr>
        <p:blipFill>
          <a:blip r:embed="rId2"/>
          <a:stretch>
            <a:fillRect/>
          </a:stretch>
        </p:blipFill>
        <p:spPr>
          <a:xfrm>
            <a:off x="7302001" y="972484"/>
            <a:ext cx="4889999" cy="5885515"/>
          </a:xfrm>
          <a:prstGeom prst="rect">
            <a:avLst/>
          </a:prstGeom>
        </p:spPr>
      </p:pic>
    </p:spTree>
    <p:extLst>
      <p:ext uri="{BB962C8B-B14F-4D97-AF65-F5344CB8AC3E}">
        <p14:creationId xmlns:p14="http://schemas.microsoft.com/office/powerpoint/2010/main" val="280199534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2997965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Дещо про масиви...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Масиви можна передавати всередину функції як аргументи. Важливою відмінністю від звичайних змінних є те, </a:t>
            </a:r>
            <a:r>
              <a:rPr lang="uk-UA" sz="2400" b="1" u="sng" dirty="0">
                <a:highlight>
                  <a:srgbClr val="00FF00"/>
                </a:highlight>
              </a:rPr>
              <a:t>що всі зміни, що відбуваються з масивом всередині функції, зберігаються при виході з неї</a:t>
            </a:r>
            <a:r>
              <a:rPr lang="uk-UA" sz="1800" dirty="0"/>
              <a:t>. Для передачі одновимірного масиву досить просто вказати порожні квадратні дужки:</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highlight>
                  <a:srgbClr val="00FFFF"/>
                </a:highlight>
              </a:rPr>
              <a:t>Якщо</a:t>
            </a:r>
            <a:r>
              <a:rPr lang="ru-RU" sz="1800" b="1" dirty="0">
                <a:highlight>
                  <a:srgbClr val="00FFFF"/>
                </a:highlight>
              </a:rPr>
              <a:t> </a:t>
            </a:r>
            <a:r>
              <a:rPr lang="ru-RU" sz="1800" b="1" dirty="0" err="1">
                <a:highlight>
                  <a:srgbClr val="00FFFF"/>
                </a:highlight>
              </a:rPr>
              <a:t>ви</a:t>
            </a:r>
            <a:r>
              <a:rPr lang="ru-RU" sz="1800" b="1" dirty="0">
                <a:highlight>
                  <a:srgbClr val="00FFFF"/>
                </a:highlight>
              </a:rPr>
              <a:t> </a:t>
            </a:r>
            <a:r>
              <a:rPr lang="ru-RU" sz="1800" b="1" dirty="0" err="1">
                <a:highlight>
                  <a:srgbClr val="00FFFF"/>
                </a:highlight>
              </a:rPr>
              <a:t>вкажете</a:t>
            </a:r>
            <a:r>
              <a:rPr lang="ru-RU" sz="1800" b="1" dirty="0">
                <a:highlight>
                  <a:srgbClr val="00FFFF"/>
                </a:highlight>
              </a:rPr>
              <a:t> </a:t>
            </a:r>
            <a:r>
              <a:rPr lang="ru-RU" sz="1800" b="1" dirty="0" err="1">
                <a:highlight>
                  <a:srgbClr val="00FFFF"/>
                </a:highlight>
              </a:rPr>
              <a:t>розмір</a:t>
            </a:r>
            <a:r>
              <a:rPr lang="ru-RU" sz="1800" b="1" dirty="0">
                <a:highlight>
                  <a:srgbClr val="00FFFF"/>
                </a:highlight>
              </a:rPr>
              <a:t> </a:t>
            </a:r>
            <a:r>
              <a:rPr lang="ru-RU" sz="1800" b="1" dirty="0" err="1">
                <a:highlight>
                  <a:srgbClr val="00FFFF"/>
                </a:highlight>
              </a:rPr>
              <a:t>всередині</a:t>
            </a:r>
            <a:r>
              <a:rPr lang="ru-RU" sz="1800" b="1" dirty="0">
                <a:highlight>
                  <a:srgbClr val="00FFFF"/>
                </a:highlight>
              </a:rPr>
              <a:t> </a:t>
            </a:r>
            <a:r>
              <a:rPr lang="ru-RU" sz="1800" b="1" dirty="0" err="1">
                <a:highlight>
                  <a:srgbClr val="00FFFF"/>
                </a:highlight>
              </a:rPr>
              <a:t>порожніх</a:t>
            </a:r>
            <a:r>
              <a:rPr lang="ru-RU" sz="1800" b="1" dirty="0">
                <a:highlight>
                  <a:srgbClr val="00FFFF"/>
                </a:highlight>
              </a:rPr>
              <a:t> </a:t>
            </a:r>
            <a:r>
              <a:rPr lang="ru-RU" sz="1800" b="1" dirty="0" err="1">
                <a:highlight>
                  <a:srgbClr val="00FFFF"/>
                </a:highlight>
              </a:rPr>
              <a:t>квадратних</a:t>
            </a:r>
            <a:r>
              <a:rPr lang="ru-RU" sz="1800" b="1" dirty="0">
                <a:highlight>
                  <a:srgbClr val="00FFFF"/>
                </a:highlight>
              </a:rPr>
              <a:t> </a:t>
            </a:r>
            <a:r>
              <a:rPr lang="ru-RU" sz="1800" b="1" dirty="0" err="1">
                <a:highlight>
                  <a:srgbClr val="00FFFF"/>
                </a:highlight>
              </a:rPr>
              <a:t>дужок</a:t>
            </a:r>
            <a:r>
              <a:rPr lang="ru-RU" sz="1800" b="1" dirty="0">
                <a:highlight>
                  <a:srgbClr val="00FFFF"/>
                </a:highlight>
              </a:rPr>
              <a:t>, </a:t>
            </a:r>
            <a:r>
              <a:rPr lang="ru-RU" sz="1800" b="1" dirty="0" err="1">
                <a:highlight>
                  <a:srgbClr val="00FFFF"/>
                </a:highlight>
              </a:rPr>
              <a:t>це</a:t>
            </a:r>
            <a:r>
              <a:rPr lang="ru-RU" sz="1800" b="1" dirty="0">
                <a:highlight>
                  <a:srgbClr val="00FFFF"/>
                </a:highlight>
              </a:rPr>
              <a:t> </a:t>
            </a:r>
            <a:r>
              <a:rPr lang="ru-RU" sz="1800" b="1" dirty="0" err="1">
                <a:highlight>
                  <a:srgbClr val="00FFFF"/>
                </a:highlight>
              </a:rPr>
              <a:t>ні</a:t>
            </a:r>
            <a:r>
              <a:rPr lang="ru-RU" sz="1800" b="1" dirty="0">
                <a:highlight>
                  <a:srgbClr val="00FFFF"/>
                </a:highlight>
              </a:rPr>
              <a:t> на </a:t>
            </a:r>
            <a:r>
              <a:rPr lang="ru-RU" sz="1800" b="1" dirty="0" err="1">
                <a:highlight>
                  <a:srgbClr val="00FFFF"/>
                </a:highlight>
              </a:rPr>
              <a:t>що</a:t>
            </a:r>
            <a:r>
              <a:rPr lang="ru-RU" sz="1800" b="1" dirty="0">
                <a:highlight>
                  <a:srgbClr val="00FFFF"/>
                </a:highlight>
              </a:rPr>
              <a:t> не </a:t>
            </a:r>
            <a:r>
              <a:rPr lang="ru-RU" sz="1800" b="1" dirty="0" err="1">
                <a:highlight>
                  <a:srgbClr val="00FFFF"/>
                </a:highlight>
              </a:rPr>
              <a:t>вплине</a:t>
            </a:r>
            <a:endParaRPr lang="uk-UA" sz="1800" b="1" dirty="0">
              <a:highlight>
                <a:srgbClr val="00FFFF"/>
              </a:highlight>
            </a:endParaRP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85ED2515-0790-4A08-ACFC-8BCC5F3BD721}"/>
              </a:ext>
            </a:extLst>
          </p:cNvPr>
          <p:cNvPicPr>
            <a:picLocks noChangeAspect="1"/>
          </p:cNvPicPr>
          <p:nvPr/>
        </p:nvPicPr>
        <p:blipFill>
          <a:blip r:embed="rId2"/>
          <a:stretch>
            <a:fillRect/>
          </a:stretch>
        </p:blipFill>
        <p:spPr>
          <a:xfrm>
            <a:off x="3922478" y="2799755"/>
            <a:ext cx="4347043" cy="2798096"/>
          </a:xfrm>
          <a:prstGeom prst="rect">
            <a:avLst/>
          </a:prstGeom>
        </p:spPr>
      </p:pic>
    </p:spTree>
    <p:extLst>
      <p:ext uri="{BB962C8B-B14F-4D97-AF65-F5344CB8AC3E}">
        <p14:creationId xmlns:p14="http://schemas.microsoft.com/office/powerpoint/2010/main" val="13638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A698F0D-EC0C-45E8-839F-D8DBF63E5A23}"/>
              </a:ext>
            </a:extLst>
          </p:cNvPr>
          <p:cNvPicPr>
            <a:picLocks noChangeAspect="1"/>
          </p:cNvPicPr>
          <p:nvPr/>
        </p:nvPicPr>
        <p:blipFill>
          <a:blip r:embed="rId2"/>
          <a:stretch>
            <a:fillRect/>
          </a:stretch>
        </p:blipFill>
        <p:spPr>
          <a:xfrm>
            <a:off x="4085282" y="-1"/>
            <a:ext cx="4021434" cy="6858000"/>
          </a:xfrm>
          <a:prstGeom prst="rect">
            <a:avLst/>
          </a:prstGeom>
        </p:spPr>
      </p:pic>
    </p:spTree>
    <p:extLst>
      <p:ext uri="{BB962C8B-B14F-4D97-AF65-F5344CB8AC3E}">
        <p14:creationId xmlns:p14="http://schemas.microsoft.com/office/powerpoint/2010/main" val="3815839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Поняття функції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Найчастіше складається така ситуація, коли в нашій програмі </a:t>
            </a:r>
            <a:r>
              <a:rPr lang="uk-UA" sz="1800" b="1" dirty="0">
                <a:highlight>
                  <a:srgbClr val="FFFF00"/>
                </a:highlight>
              </a:rPr>
              <a:t>деякі відрізки коду повторюються декілька разів</a:t>
            </a:r>
            <a:r>
              <a:rPr lang="uk-UA" sz="1800" dirty="0"/>
              <a:t>, і нам доводиться багато разів поспіль набирати той самий фрагмент коду. Така ситуація </a:t>
            </a:r>
            <a:r>
              <a:rPr lang="uk-UA" sz="1800" b="1" dirty="0">
                <a:highlight>
                  <a:srgbClr val="FFFF00"/>
                </a:highlight>
              </a:rPr>
              <a:t>має свої негативні сторони</a:t>
            </a:r>
            <a:r>
              <a:rPr lang="uk-UA" sz="1800" dirty="0"/>
              <a:t>. По-перше, процес створення програми </a:t>
            </a:r>
            <a:r>
              <a:rPr lang="uk-UA" sz="1800" b="1" dirty="0">
                <a:highlight>
                  <a:srgbClr val="FFFF00"/>
                </a:highlight>
              </a:rPr>
              <a:t>стає більш нудним і тривалим</a:t>
            </a:r>
            <a:r>
              <a:rPr lang="uk-UA" sz="1800" dirty="0"/>
              <a:t>, по-друге, </a:t>
            </a:r>
            <a:r>
              <a:rPr lang="uk-UA" sz="1800" b="1" dirty="0">
                <a:highlight>
                  <a:srgbClr val="FFFF00"/>
                </a:highlight>
              </a:rPr>
              <a:t>збільшується розмір кінцевого файлу</a:t>
            </a:r>
            <a:r>
              <a:rPr lang="uk-UA" sz="1800" dirty="0"/>
              <a:t>. Як бути в цьому випадку?! Чи існує який-небудь механізм, що дозволяє автоматизувати дії програміста та скоротити код програми?!</a:t>
            </a:r>
          </a:p>
          <a:p>
            <a:pPr marL="540000" indent="360000">
              <a:lnSpc>
                <a:spcPct val="150000"/>
              </a:lnSpc>
              <a:spcBef>
                <a:spcPts val="0"/>
              </a:spcBef>
              <a:buNone/>
            </a:pPr>
            <a:endParaRPr lang="uk-UA" sz="2800" dirty="0"/>
          </a:p>
          <a:p>
            <a:pPr marL="540000" indent="360000">
              <a:lnSpc>
                <a:spcPct val="150000"/>
              </a:lnSpc>
              <a:spcBef>
                <a:spcPts val="0"/>
              </a:spcBef>
              <a:buNone/>
            </a:pPr>
            <a:r>
              <a:rPr lang="ru-RU" sz="1800" b="1" dirty="0" err="1">
                <a:highlight>
                  <a:srgbClr val="00FF00"/>
                </a:highlight>
              </a:rPr>
              <a:t>Функція</a:t>
            </a:r>
            <a:r>
              <a:rPr lang="ru-RU" sz="1800" dirty="0"/>
              <a:t> — </a:t>
            </a:r>
            <a:r>
              <a:rPr lang="ru-RU" sz="1800" dirty="0" err="1"/>
              <a:t>спеціальна</a:t>
            </a:r>
            <a:r>
              <a:rPr lang="ru-RU" sz="1800" dirty="0"/>
              <a:t> </a:t>
            </a:r>
            <a:r>
              <a:rPr lang="ru-RU" sz="1800" dirty="0" err="1"/>
              <a:t>конструкція</a:t>
            </a:r>
            <a:r>
              <a:rPr lang="ru-RU" sz="1800" dirty="0"/>
              <a:t>, за </a:t>
            </a:r>
            <a:r>
              <a:rPr lang="ru-RU" sz="1800" dirty="0" err="1"/>
              <a:t>допомогою</a:t>
            </a:r>
            <a:r>
              <a:rPr lang="ru-RU" sz="1800" dirty="0"/>
              <a:t> </a:t>
            </a:r>
            <a:r>
              <a:rPr lang="ru-RU" sz="1800" dirty="0" err="1"/>
              <a:t>якої</a:t>
            </a:r>
            <a:r>
              <a:rPr lang="ru-RU" sz="1800" dirty="0"/>
              <a:t> будь-</a:t>
            </a:r>
            <a:r>
              <a:rPr lang="ru-RU" sz="1800" dirty="0" err="1"/>
              <a:t>який</a:t>
            </a:r>
            <a:r>
              <a:rPr lang="ru-RU" sz="1800" dirty="0"/>
              <a:t> фрагмент коду, </a:t>
            </a:r>
            <a:r>
              <a:rPr lang="ru-RU" sz="1800" dirty="0" err="1"/>
              <a:t>повторюваний</a:t>
            </a:r>
            <a:r>
              <a:rPr lang="ru-RU" sz="1800" dirty="0"/>
              <a:t> у </a:t>
            </a:r>
            <a:r>
              <a:rPr lang="ru-RU" sz="1800" dirty="0" err="1"/>
              <a:t>програмі</a:t>
            </a:r>
            <a:r>
              <a:rPr lang="ru-RU" sz="1800" dirty="0"/>
              <a:t> два </a:t>
            </a:r>
            <a:r>
              <a:rPr lang="ru-RU" sz="1800" dirty="0" err="1"/>
              <a:t>або</a:t>
            </a:r>
            <a:r>
              <a:rPr lang="ru-RU" sz="1800" dirty="0"/>
              <a:t> </a:t>
            </a:r>
            <a:r>
              <a:rPr lang="ru-RU" sz="1800" dirty="0" err="1"/>
              <a:t>більше</a:t>
            </a:r>
            <a:r>
              <a:rPr lang="ru-RU" sz="1800" dirty="0"/>
              <a:t> </a:t>
            </a:r>
            <a:r>
              <a:rPr lang="ru-RU" sz="1800" dirty="0" err="1"/>
              <a:t>разів</a:t>
            </a:r>
            <a:r>
              <a:rPr lang="ru-RU" sz="1800" dirty="0"/>
              <a:t>, </a:t>
            </a:r>
            <a:r>
              <a:rPr lang="ru-RU" sz="1800" dirty="0" err="1"/>
              <a:t>виноситься</a:t>
            </a:r>
            <a:r>
              <a:rPr lang="ru-RU" sz="1800" dirty="0"/>
              <a:t> за </a:t>
            </a:r>
            <a:r>
              <a:rPr lang="ru-RU" sz="1800" dirty="0" err="1"/>
              <a:t>тіло</a:t>
            </a:r>
            <a:r>
              <a:rPr lang="ru-RU" sz="1800" dirty="0"/>
              <a:t> </a:t>
            </a:r>
            <a:r>
              <a:rPr lang="ru-RU" sz="1800" dirty="0" err="1"/>
              <a:t>програми</a:t>
            </a:r>
            <a:r>
              <a:rPr lang="ru-RU" sz="1800" dirty="0"/>
              <a:t> (у </a:t>
            </a:r>
            <a:r>
              <a:rPr lang="ru-RU" sz="1800" dirty="0" err="1"/>
              <a:t>нашому</a:t>
            </a:r>
            <a:r>
              <a:rPr lang="ru-RU" sz="1800" dirty="0"/>
              <a:t> </a:t>
            </a:r>
            <a:r>
              <a:rPr lang="ru-RU" sz="1800" dirty="0" err="1"/>
              <a:t>випадку</a:t>
            </a:r>
            <a:r>
              <a:rPr lang="ru-RU" sz="1800" dirty="0"/>
              <a:t>, за </a:t>
            </a:r>
            <a:r>
              <a:rPr lang="ru-RU" sz="1800" dirty="0" err="1"/>
              <a:t>межі</a:t>
            </a:r>
            <a:r>
              <a:rPr lang="ru-RU" sz="1800" dirty="0"/>
              <a:t> </a:t>
            </a:r>
            <a:r>
              <a:rPr lang="ru-RU" sz="1800" dirty="0" err="1">
                <a:solidFill>
                  <a:schemeClr val="accent5">
                    <a:lumMod val="75000"/>
                  </a:schemeClr>
                </a:solidFill>
                <a:latin typeface="Consolas" panose="020B0609020204030204" pitchFamily="49" charset="0"/>
              </a:rPr>
              <a:t>main</a:t>
            </a:r>
            <a:r>
              <a:rPr lang="ru-RU" sz="1800" dirty="0"/>
              <a:t>). </a:t>
            </a:r>
            <a:r>
              <a:rPr lang="ru-RU" sz="1800" dirty="0" err="1"/>
              <a:t>Цей</a:t>
            </a:r>
            <a:r>
              <a:rPr lang="ru-RU" sz="1800" dirty="0"/>
              <a:t> фрагмент </a:t>
            </a:r>
            <a:r>
              <a:rPr lang="ru-RU" sz="1800" dirty="0" err="1"/>
              <a:t>отримує</a:t>
            </a:r>
            <a:r>
              <a:rPr lang="ru-RU" sz="1800" dirty="0"/>
              <a:t> </a:t>
            </a:r>
            <a:r>
              <a:rPr lang="ru-RU" sz="1800" dirty="0" err="1"/>
              <a:t>власне</a:t>
            </a:r>
            <a:r>
              <a:rPr lang="ru-RU" sz="1800" dirty="0"/>
              <a:t> </a:t>
            </a:r>
            <a:r>
              <a:rPr lang="ru-RU" sz="1800" dirty="0" err="1"/>
              <a:t>ім'я</a:t>
            </a:r>
            <a:r>
              <a:rPr lang="ru-RU" sz="1800" dirty="0"/>
              <a:t> і </a:t>
            </a:r>
            <a:r>
              <a:rPr lang="ru-RU" sz="1800" dirty="0" err="1"/>
              <a:t>надалі</a:t>
            </a:r>
            <a:r>
              <a:rPr lang="ru-RU" sz="1800" dirty="0"/>
              <a:t> для того, </a:t>
            </a:r>
            <a:r>
              <a:rPr lang="ru-RU" sz="1800" dirty="0" err="1"/>
              <a:t>щоб</a:t>
            </a:r>
            <a:r>
              <a:rPr lang="ru-RU" sz="1800" dirty="0"/>
              <a:t> </a:t>
            </a:r>
            <a:r>
              <a:rPr lang="ru-RU" sz="1800" dirty="0" err="1"/>
              <a:t>скористатися</a:t>
            </a:r>
            <a:r>
              <a:rPr lang="ru-RU" sz="1800" dirty="0"/>
              <a:t> </a:t>
            </a:r>
            <a:r>
              <a:rPr lang="ru-RU" sz="1800" dirty="0" err="1"/>
              <a:t>винесеним</a:t>
            </a:r>
            <a:r>
              <a:rPr lang="ru-RU" sz="1800" dirty="0"/>
              <a:t> кодом, </a:t>
            </a:r>
            <a:r>
              <a:rPr lang="ru-RU" sz="1800" dirty="0" err="1"/>
              <a:t>необхідно</a:t>
            </a:r>
            <a:r>
              <a:rPr lang="ru-RU" sz="1800" dirty="0"/>
              <a:t> буде </a:t>
            </a:r>
            <a:r>
              <a:rPr lang="ru-RU" sz="1800" dirty="0" err="1"/>
              <a:t>вказати</a:t>
            </a:r>
            <a:r>
              <a:rPr lang="ru-RU" sz="1800" dirty="0"/>
              <a:t> </a:t>
            </a:r>
            <a:r>
              <a:rPr lang="ru-RU" sz="1800" dirty="0" err="1"/>
              <a:t>це</a:t>
            </a:r>
            <a:r>
              <a:rPr lang="ru-RU" sz="1800" dirty="0"/>
              <a:t> </a:t>
            </a:r>
            <a:r>
              <a:rPr lang="ru-RU" sz="1800" dirty="0" err="1"/>
              <a:t>ім'я</a:t>
            </a:r>
            <a:r>
              <a:rPr lang="ru-RU" sz="1800" dirty="0"/>
              <a:t>.</a:t>
            </a:r>
            <a:endParaRPr lang="uk-UA" sz="2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772892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8650512" cy="6000307"/>
          </a:xfrm>
        </p:spPr>
        <p:txBody>
          <a:bodyPr>
            <a:normAutofit/>
          </a:bodyPr>
          <a:lstStyle/>
          <a:p>
            <a:pPr marL="540000" indent="360000">
              <a:lnSpc>
                <a:spcPct val="150000"/>
              </a:lnSpc>
              <a:spcBef>
                <a:spcPts val="0"/>
              </a:spcBef>
              <a:buNone/>
            </a:pPr>
            <a:r>
              <a:rPr lang="uk-UA" sz="1800" dirty="0"/>
              <a:t>Якщо у функцію передається двовимірний масив, то опис відповідного аргументу функції </a:t>
            </a:r>
            <a:r>
              <a:rPr lang="uk-UA" sz="1800" b="1" dirty="0">
                <a:highlight>
                  <a:srgbClr val="00FFFF"/>
                </a:highlight>
              </a:rPr>
              <a:t>має містити кількість стовпців</a:t>
            </a:r>
            <a:r>
              <a:rPr lang="uk-UA" sz="1800" dirty="0"/>
              <a:t>; кількість рядків не є істотною.</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FDA0E424-DE2A-4734-8185-A1C5521BEA12}"/>
              </a:ext>
            </a:extLst>
          </p:cNvPr>
          <p:cNvPicPr>
            <a:picLocks noChangeAspect="1"/>
          </p:cNvPicPr>
          <p:nvPr/>
        </p:nvPicPr>
        <p:blipFill>
          <a:blip r:embed="rId2"/>
          <a:stretch>
            <a:fillRect/>
          </a:stretch>
        </p:blipFill>
        <p:spPr>
          <a:xfrm>
            <a:off x="8650513" y="0"/>
            <a:ext cx="3541486" cy="6858000"/>
          </a:xfrm>
          <a:prstGeom prst="rect">
            <a:avLst/>
          </a:prstGeom>
        </p:spPr>
      </p:pic>
    </p:spTree>
    <p:extLst>
      <p:ext uri="{BB962C8B-B14F-4D97-AF65-F5344CB8AC3E}">
        <p14:creationId xmlns:p14="http://schemas.microsoft.com/office/powerpoint/2010/main" val="1400345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Прототипи</a:t>
            </a:r>
            <a:r>
              <a:rPr lang="ru-RU" b="1" dirty="0"/>
              <a:t> </a:t>
            </a:r>
            <a:r>
              <a:rPr lang="ru-RU" b="1" dirty="0" err="1"/>
              <a:t>функцій</a:t>
            </a:r>
            <a:r>
              <a:rPr lang="ru-RU" b="1" dirty="0"/>
              <a:t> </a:t>
            </a:r>
            <a:r>
              <a:rPr lang="ru-RU" b="1" dirty="0" err="1"/>
              <a:t>або</a:t>
            </a:r>
            <a:r>
              <a:rPr lang="ru-RU" b="1" dirty="0"/>
              <a:t> </a:t>
            </a:r>
            <a:r>
              <a:rPr lang="ru-RU" b="1" dirty="0" err="1"/>
              <a:t>другий</a:t>
            </a:r>
            <a:r>
              <a:rPr lang="ru-RU" b="1" dirty="0"/>
              <a:t> </a:t>
            </a:r>
            <a:r>
              <a:rPr lang="ru-RU" b="1" dirty="0" err="1"/>
              <a:t>спосіб</a:t>
            </a:r>
            <a:r>
              <a:rPr lang="ru-RU" b="1" dirty="0"/>
              <a:t> </a:t>
            </a:r>
            <a:r>
              <a:rPr lang="ru-RU" b="1" dirty="0" err="1"/>
              <a:t>оголошення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lnSpcReduction="10000"/>
          </a:bodyPr>
          <a:lstStyle/>
          <a:p>
            <a:pPr marL="540000" indent="360000">
              <a:lnSpc>
                <a:spcPct val="150000"/>
              </a:lnSpc>
              <a:spcBef>
                <a:spcPts val="0"/>
              </a:spcBef>
              <a:buNone/>
            </a:pPr>
            <a:r>
              <a:rPr lang="uk-UA" sz="1800" dirty="0"/>
              <a:t>При другому способі оголошення функція має повідомити компілятору про те, що функція існує. Для цього </a:t>
            </a:r>
            <a:r>
              <a:rPr lang="uk-UA" sz="1800" b="1" dirty="0">
                <a:highlight>
                  <a:srgbClr val="00FF00"/>
                </a:highlight>
              </a:rPr>
              <a:t>до </a:t>
            </a:r>
            <a:r>
              <a:rPr lang="en-US" sz="1800" b="1" dirty="0">
                <a:solidFill>
                  <a:schemeClr val="accent5">
                    <a:lumMod val="75000"/>
                  </a:schemeClr>
                </a:solidFill>
                <a:highlight>
                  <a:srgbClr val="00FF00"/>
                </a:highlight>
                <a:latin typeface="Consolas" panose="020B0609020204030204" pitchFamily="49" charset="0"/>
              </a:rPr>
              <a:t>main</a:t>
            </a:r>
            <a:r>
              <a:rPr lang="en-US" sz="1800" b="1" dirty="0">
                <a:highlight>
                  <a:srgbClr val="00FF00"/>
                </a:highlight>
              </a:rPr>
              <a:t> </a:t>
            </a:r>
            <a:r>
              <a:rPr lang="uk-UA" sz="1800" b="1" dirty="0">
                <a:highlight>
                  <a:srgbClr val="00FF00"/>
                </a:highlight>
              </a:rPr>
              <a:t>надається ім'я функції, її аргументи, а також тип значення</a:t>
            </a:r>
            <a:r>
              <a:rPr lang="uk-UA" sz="1800" dirty="0"/>
              <a:t>. Таку конструкцію називають </a:t>
            </a:r>
            <a:r>
              <a:rPr lang="uk-UA" sz="1800" b="1" dirty="0">
                <a:highlight>
                  <a:srgbClr val="00FF00"/>
                </a:highlight>
              </a:rPr>
              <a:t>прототипом функції</a:t>
            </a:r>
            <a:r>
              <a:rPr lang="uk-UA" sz="1800" dirty="0"/>
              <a:t>. Коли компілятор зустрічає прототип функції, він точно знає про те, що функція існує в програмі після </a:t>
            </a:r>
            <a:r>
              <a:rPr lang="en-US" sz="1800" dirty="0">
                <a:solidFill>
                  <a:schemeClr val="accent5">
                    <a:lumMod val="75000"/>
                  </a:schemeClr>
                </a:solidFill>
                <a:latin typeface="Consolas" panose="020B0609020204030204" pitchFamily="49" charset="0"/>
              </a:rPr>
              <a:t>main</a:t>
            </a:r>
            <a:r>
              <a:rPr lang="en-US" sz="1800" dirty="0"/>
              <a:t>, </a:t>
            </a:r>
            <a:r>
              <a:rPr lang="uk-UA" sz="1800" dirty="0"/>
              <a:t>і вона має там бути.</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solidFill>
                  <a:schemeClr val="accent5">
                    <a:lumMod val="75000"/>
                  </a:schemeClr>
                </a:solidFill>
                <a:latin typeface="Consolas" panose="020B0609020204030204" pitchFamily="49" charset="0"/>
              </a:rPr>
              <a:t>бібліотеки</a:t>
            </a:r>
          </a:p>
          <a:p>
            <a:pPr marL="540000" indent="360000">
              <a:lnSpc>
                <a:spcPct val="150000"/>
              </a:lnSpc>
              <a:spcBef>
                <a:spcPts val="0"/>
              </a:spcBef>
              <a:buNone/>
            </a:pPr>
            <a:r>
              <a:rPr lang="uk-UA" sz="1800" dirty="0" err="1">
                <a:solidFill>
                  <a:schemeClr val="accent5">
                    <a:lumMod val="75000"/>
                  </a:schemeClr>
                </a:solidFill>
                <a:latin typeface="Consolas" panose="020B0609020204030204" pitchFamily="49" charset="0"/>
              </a:rPr>
              <a:t>значення_повернення</a:t>
            </a:r>
            <a:r>
              <a:rPr lang="uk-UA" sz="1800" dirty="0">
                <a:solidFill>
                  <a:schemeClr val="accent5">
                    <a:lumMod val="75000"/>
                  </a:schemeClr>
                </a:solidFill>
                <a:latin typeface="Consolas" panose="020B0609020204030204" pitchFamily="49" charset="0"/>
              </a:rPr>
              <a:t> </a:t>
            </a:r>
            <a:r>
              <a:rPr lang="uk-UA" sz="1800" dirty="0" err="1">
                <a:solidFill>
                  <a:schemeClr val="accent5">
                    <a:lumMod val="75000"/>
                  </a:schemeClr>
                </a:solidFill>
                <a:latin typeface="Consolas" panose="020B0609020204030204" pitchFamily="49" charset="0"/>
              </a:rPr>
              <a:t>ім'я_функції</a:t>
            </a:r>
            <a:r>
              <a:rPr lang="uk-UA" sz="1800" dirty="0">
                <a:solidFill>
                  <a:schemeClr val="accent5">
                    <a:lumMod val="75000"/>
                  </a:schemeClr>
                </a:solidFill>
                <a:latin typeface="Consolas" panose="020B0609020204030204" pitchFamily="49" charset="0"/>
              </a:rPr>
              <a:t>(аргументи); </a:t>
            </a:r>
          </a:p>
          <a:p>
            <a:pPr marL="540000" indent="360000">
              <a:lnSpc>
                <a:spcPct val="150000"/>
              </a:lnSpc>
              <a:spcBef>
                <a:spcPts val="0"/>
              </a:spcBef>
              <a:buNone/>
            </a:pP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void main(){</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      </a:t>
            </a:r>
            <a:r>
              <a:rPr lang="uk-UA" sz="1800" dirty="0">
                <a:solidFill>
                  <a:schemeClr val="accent5">
                    <a:lumMod val="75000"/>
                  </a:schemeClr>
                </a:solidFill>
                <a:latin typeface="Consolas" panose="020B0609020204030204" pitchFamily="49" charset="0"/>
              </a:rPr>
              <a:t>тіло </a:t>
            </a:r>
            <a:r>
              <a:rPr lang="en-US" sz="1800" dirty="0">
                <a:solidFill>
                  <a:schemeClr val="accent5">
                    <a:lumMod val="75000"/>
                  </a:schemeClr>
                </a:solidFill>
                <a:latin typeface="Consolas" panose="020B0609020204030204" pitchFamily="49" charset="0"/>
              </a:rPr>
              <a:t>main;</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a:t>
            </a:r>
          </a:p>
          <a:p>
            <a:pPr marL="540000" indent="360000">
              <a:lnSpc>
                <a:spcPct val="150000"/>
              </a:lnSpc>
              <a:spcBef>
                <a:spcPts val="0"/>
              </a:spcBef>
              <a:buNone/>
            </a:pP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r>
              <a:rPr lang="uk-UA" sz="1800" dirty="0" err="1">
                <a:solidFill>
                  <a:schemeClr val="accent5">
                    <a:lumMod val="75000"/>
                  </a:schemeClr>
                </a:solidFill>
                <a:latin typeface="Consolas" panose="020B0609020204030204" pitchFamily="49" charset="0"/>
              </a:rPr>
              <a:t>значення_повернення</a:t>
            </a:r>
            <a:r>
              <a:rPr lang="uk-UA" sz="1800" dirty="0">
                <a:solidFill>
                  <a:schemeClr val="accent5">
                    <a:lumMod val="75000"/>
                  </a:schemeClr>
                </a:solidFill>
                <a:latin typeface="Consolas" panose="020B0609020204030204" pitchFamily="49" charset="0"/>
              </a:rPr>
              <a:t> </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      </a:t>
            </a:r>
            <a:r>
              <a:rPr lang="uk-UA" sz="1800" dirty="0" err="1">
                <a:solidFill>
                  <a:schemeClr val="accent5">
                    <a:lumMod val="75000"/>
                  </a:schemeClr>
                </a:solidFill>
                <a:latin typeface="Consolas" panose="020B0609020204030204" pitchFamily="49" charset="0"/>
              </a:rPr>
              <a:t>ім'я_функції</a:t>
            </a:r>
            <a:r>
              <a:rPr lang="uk-UA" sz="1800" dirty="0">
                <a:solidFill>
                  <a:schemeClr val="accent5">
                    <a:lumMod val="75000"/>
                  </a:schemeClr>
                </a:solidFill>
                <a:latin typeface="Consolas" panose="020B0609020204030204" pitchFamily="49" charset="0"/>
              </a:rPr>
              <a:t>(аргументи){ тіло функції;</a:t>
            </a:r>
          </a:p>
          <a:p>
            <a:pPr marL="540000" indent="360000">
              <a:lnSpc>
                <a:spcPct val="150000"/>
              </a:lnSpc>
              <a:spcBef>
                <a:spcPts val="0"/>
              </a:spcBef>
              <a:buNone/>
            </a:pPr>
            <a:r>
              <a:rPr lang="uk-UA" sz="1800" dirty="0">
                <a:solidFill>
                  <a:schemeClr val="accent5">
                    <a:lumMod val="75000"/>
                  </a:schemeClr>
                </a:solidFill>
                <a:latin typeface="Consolas" panose="020B0609020204030204" pitchFamily="49" charset="0"/>
              </a:rPr>
              <a:t>}</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540732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F0EE942F-8E02-420C-8040-59EE30089BC2}"/>
              </a:ext>
            </a:extLst>
          </p:cNvPr>
          <p:cNvPicPr>
            <a:picLocks noChangeAspect="1"/>
          </p:cNvPicPr>
          <p:nvPr/>
        </p:nvPicPr>
        <p:blipFill>
          <a:blip r:embed="rId2"/>
          <a:stretch>
            <a:fillRect/>
          </a:stretch>
        </p:blipFill>
        <p:spPr>
          <a:xfrm>
            <a:off x="3966185" y="-1"/>
            <a:ext cx="4259627" cy="6858000"/>
          </a:xfrm>
          <a:prstGeom prst="rect">
            <a:avLst/>
          </a:prstGeom>
        </p:spPr>
      </p:pic>
    </p:spTree>
    <p:extLst>
      <p:ext uri="{BB962C8B-B14F-4D97-AF65-F5344CB8AC3E}">
        <p14:creationId xmlns:p14="http://schemas.microsoft.com/office/powerpoint/2010/main" val="1257377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a:t>Область </a:t>
            </a:r>
            <a:r>
              <a:rPr lang="ru-RU" sz="3200" b="1" dirty="0" err="1"/>
              <a:t>видимості</a:t>
            </a:r>
            <a:r>
              <a:rPr lang="ru-RU" sz="3200" b="1" dirty="0"/>
              <a:t>. </a:t>
            </a:r>
            <a:r>
              <a:rPr lang="ru-RU" sz="3200" b="1" dirty="0" err="1"/>
              <a:t>Глобальні</a:t>
            </a:r>
            <a:r>
              <a:rPr lang="ru-RU" sz="3200" b="1" dirty="0"/>
              <a:t> та </a:t>
            </a:r>
            <a:r>
              <a:rPr lang="ru-RU" sz="3200" b="1" dirty="0" err="1"/>
              <a:t>локальні</a:t>
            </a:r>
            <a:r>
              <a:rPr lang="ru-RU" sz="3200" b="1" dirty="0"/>
              <a:t> </a:t>
            </a:r>
            <a:r>
              <a:rPr lang="ru-RU" sz="3200" b="1" dirty="0" err="1"/>
              <a:t>змінні</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Область видимості</a:t>
            </a:r>
            <a:endParaRPr lang="en-US" sz="1800" b="1" dirty="0">
              <a:highlight>
                <a:srgbClr val="00FF00"/>
              </a:highlight>
            </a:endParaRPr>
          </a:p>
          <a:p>
            <a:pPr marL="540000" indent="360000">
              <a:lnSpc>
                <a:spcPct val="150000"/>
              </a:lnSpc>
              <a:spcBef>
                <a:spcPts val="0"/>
              </a:spcBef>
              <a:buNone/>
            </a:pPr>
            <a:r>
              <a:rPr lang="uk-UA" sz="1800" b="1" dirty="0">
                <a:highlight>
                  <a:srgbClr val="00FF00"/>
                </a:highlight>
              </a:rPr>
              <a:t>Будь-які фігурні дужки в програмному коді утворюють так звану зону видимості; це означає, що змінні, оголошені всередині цих дужок, буде видно тільки всередині цих дужок</a:t>
            </a:r>
            <a:r>
              <a:rPr lang="uk-UA" sz="1800" dirty="0"/>
              <a:t>. Іншими словами, якщо до змінної, створеної всередині функції, циклу </a:t>
            </a:r>
            <a:r>
              <a:rPr lang="en-US" sz="1800" dirty="0">
                <a:solidFill>
                  <a:schemeClr val="accent5">
                    <a:lumMod val="75000"/>
                  </a:schemeClr>
                </a:solidFill>
                <a:latin typeface="Consolas" panose="020B0609020204030204" pitchFamily="49" charset="0"/>
              </a:rPr>
              <a:t>if</a:t>
            </a:r>
            <a:r>
              <a:rPr lang="en-US" sz="1800" dirty="0"/>
              <a:t> </a:t>
            </a:r>
            <a:r>
              <a:rPr lang="uk-UA" sz="1800" dirty="0"/>
              <a:t>і так далі звернеться з іншого місця програми, то відбудеться помилка, адже після виходу з фігурних дужок цю змінну буде знищено.</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9CF9E8A1-4F57-4B66-8BF7-5EC65FC681A5}"/>
              </a:ext>
            </a:extLst>
          </p:cNvPr>
          <p:cNvPicPr>
            <a:picLocks noChangeAspect="1"/>
          </p:cNvPicPr>
          <p:nvPr/>
        </p:nvPicPr>
        <p:blipFill>
          <a:blip r:embed="rId2"/>
          <a:stretch>
            <a:fillRect/>
          </a:stretch>
        </p:blipFill>
        <p:spPr>
          <a:xfrm>
            <a:off x="2959260" y="2995182"/>
            <a:ext cx="6273478" cy="3469458"/>
          </a:xfrm>
          <a:prstGeom prst="rect">
            <a:avLst/>
          </a:prstGeom>
        </p:spPr>
      </p:pic>
    </p:spTree>
    <p:extLst>
      <p:ext uri="{BB962C8B-B14F-4D97-AF65-F5344CB8AC3E}">
        <p14:creationId xmlns:p14="http://schemas.microsoft.com/office/powerpoint/2010/main" val="577382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Глобальні та локальні змінні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Згідно з правилами області видимості, змінні діляться на два види — </a:t>
            </a:r>
            <a:r>
              <a:rPr lang="uk-UA" sz="1800" b="1" dirty="0">
                <a:highlight>
                  <a:srgbClr val="00FF00"/>
                </a:highlight>
              </a:rPr>
              <a:t>локальні</a:t>
            </a:r>
            <a:r>
              <a:rPr lang="uk-UA" sz="1800" dirty="0"/>
              <a:t> та </a:t>
            </a:r>
            <a:r>
              <a:rPr lang="uk-UA" sz="1800" b="1" dirty="0">
                <a:highlight>
                  <a:srgbClr val="00FF00"/>
                </a:highlight>
              </a:rPr>
              <a:t>глобальні</a:t>
            </a:r>
            <a:r>
              <a:rPr lang="uk-UA" sz="1800" dirty="0"/>
              <a:t>. </a:t>
            </a:r>
            <a:endParaRPr lang="en-US" sz="1800" dirty="0"/>
          </a:p>
          <a:p>
            <a:pPr marL="540000" indent="360000">
              <a:lnSpc>
                <a:spcPct val="150000"/>
              </a:lnSpc>
              <a:spcBef>
                <a:spcPts val="0"/>
              </a:spcBef>
              <a:buNone/>
            </a:pPr>
            <a:r>
              <a:rPr lang="uk-UA" sz="1800" b="1" dirty="0">
                <a:highlight>
                  <a:srgbClr val="00FF00"/>
                </a:highlight>
              </a:rPr>
              <a:t>Локальні змінні </a:t>
            </a:r>
            <a:r>
              <a:rPr lang="uk-UA" sz="1800" dirty="0"/>
              <a:t>створюються всередині якогось відрізка коду; що це значить для програми, ми вже знаємо. </a:t>
            </a:r>
            <a:endParaRPr lang="en-US" sz="1800" dirty="0"/>
          </a:p>
          <a:p>
            <a:pPr marL="540000" indent="360000">
              <a:lnSpc>
                <a:spcPct val="150000"/>
              </a:lnSpc>
              <a:spcBef>
                <a:spcPts val="0"/>
              </a:spcBef>
              <a:buNone/>
            </a:pPr>
            <a:r>
              <a:rPr lang="uk-UA" sz="1800" b="1" dirty="0">
                <a:highlight>
                  <a:srgbClr val="00FF00"/>
                </a:highlight>
              </a:rPr>
              <a:t>Глобальні змінні </a:t>
            </a:r>
            <a:r>
              <a:rPr lang="uk-UA" sz="1800" dirty="0"/>
              <a:t>створюються поза всяких областей видимості. Переважно до функції </a:t>
            </a:r>
            <a:r>
              <a:rPr lang="en-US" sz="1800" dirty="0">
                <a:solidFill>
                  <a:schemeClr val="accent5">
                    <a:lumMod val="75000"/>
                  </a:schemeClr>
                </a:solidFill>
                <a:latin typeface="Consolas" panose="020B0609020204030204" pitchFamily="49" charset="0"/>
              </a:rPr>
              <a:t>main()</a:t>
            </a:r>
            <a:r>
              <a:rPr lang="en-US" sz="1800" dirty="0"/>
              <a:t>. </a:t>
            </a:r>
            <a:r>
              <a:rPr lang="uk-UA" sz="1800" b="1" dirty="0">
                <a:highlight>
                  <a:srgbClr val="00FF00"/>
                </a:highlight>
              </a:rPr>
              <a:t>Таку змінну видно в будь-якому місці програми</a:t>
            </a:r>
            <a:r>
              <a:rPr lang="uk-UA" sz="1800" dirty="0"/>
              <a:t>. </a:t>
            </a:r>
            <a:r>
              <a:rPr lang="uk-UA" sz="1800" b="1" dirty="0">
                <a:highlight>
                  <a:srgbClr val="00FFFF"/>
                </a:highlight>
              </a:rPr>
              <a:t>За замовчуванням, глобальні змінні, на відміну від локальних, </a:t>
            </a:r>
            <a:r>
              <a:rPr lang="uk-UA" sz="1800" b="1" dirty="0" err="1">
                <a:highlight>
                  <a:srgbClr val="00FFFF"/>
                </a:highlight>
              </a:rPr>
              <a:t>ініціалізуються</a:t>
            </a:r>
            <a:r>
              <a:rPr lang="uk-UA" sz="1800" b="1" dirty="0">
                <a:highlight>
                  <a:srgbClr val="00FFFF"/>
                </a:highlight>
              </a:rPr>
              <a:t> 0</a:t>
            </a:r>
            <a:r>
              <a:rPr lang="uk-UA" sz="1800" dirty="0"/>
              <a:t>. І головне, ті </a:t>
            </a:r>
            <a:r>
              <a:rPr lang="uk-UA" sz="1800" b="1" dirty="0">
                <a:highlight>
                  <a:srgbClr val="FFFF00"/>
                </a:highlight>
              </a:rPr>
              <a:t>зміни, які відбуваються з глобальною змінною всередині функції, при виході з останньої зберігаються</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Примітка</a:t>
            </a:r>
            <a:r>
              <a:rPr lang="uk-UA" sz="1800" dirty="0"/>
              <a:t>. Запам'ятайте — якщо є, наприклад, глобальна змінна під назвою </a:t>
            </a:r>
            <a:r>
              <a:rPr lang="uk-UA" sz="1800" dirty="0">
                <a:solidFill>
                  <a:schemeClr val="accent5">
                    <a:lumMod val="75000"/>
                  </a:schemeClr>
                </a:solidFill>
                <a:latin typeface="Consolas" panose="020B0609020204030204" pitchFamily="49" charset="0"/>
              </a:rPr>
              <a:t>а</a:t>
            </a:r>
            <a:r>
              <a:rPr lang="uk-UA" sz="1800" dirty="0"/>
              <a:t>, а всередині функції визначається змінна під тим самим ім'ям, то тоді всередині функції </a:t>
            </a:r>
            <a:r>
              <a:rPr lang="uk-UA" sz="1800" b="1" dirty="0">
                <a:highlight>
                  <a:srgbClr val="00FF00"/>
                </a:highlight>
              </a:rPr>
              <a:t>буде використана змінна, оголошена всередині цієї функції</a:t>
            </a:r>
            <a:r>
              <a:rPr lang="uk-UA" sz="1800" dirty="0"/>
              <a:t>. Тому </a:t>
            </a:r>
            <a:r>
              <a:rPr lang="uk-UA" sz="1800" b="1" dirty="0">
                <a:highlight>
                  <a:srgbClr val="00FFFF"/>
                </a:highlight>
              </a:rPr>
              <a:t>уникайте застосування імен змінних, які незримо вже використовуються в зовнішніх областях видимості</a:t>
            </a:r>
            <a:r>
              <a:rPr lang="uk-UA" sz="1800" dirty="0"/>
              <a:t>. Цього можна досягти, взагалі уникаючи використання в програмі однакових ідентифікаторів.</a:t>
            </a:r>
            <a:endParaRPr lang="uk-UA" sz="2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862434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8241175" cy="6000307"/>
          </a:xfrm>
        </p:spPr>
        <p:txBody>
          <a:bodyPr>
            <a:normAutofit/>
          </a:bodyPr>
          <a:lstStyle/>
          <a:p>
            <a:pPr marL="540000" indent="360000">
              <a:lnSpc>
                <a:spcPct val="150000"/>
              </a:lnSpc>
              <a:spcBef>
                <a:spcPts val="0"/>
              </a:spcBef>
              <a:buNone/>
            </a:pPr>
            <a:endParaRPr lang="en-US"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потенційні проблеми з </a:t>
            </a:r>
            <a:r>
              <a:rPr lang="uk-UA" sz="1800" b="1" dirty="0">
                <a:highlight>
                  <a:srgbClr val="00FF00"/>
                </a:highlight>
              </a:rPr>
              <a:t>приховуванням глобальної змінної через наявність локальної змінної </a:t>
            </a:r>
            <a:r>
              <a:rPr lang="uk-UA" sz="1800" dirty="0"/>
              <a:t>з такою ж назвою.</a:t>
            </a:r>
            <a:endParaRPr lang="uk-UA" sz="2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5B9E7C39-6D00-4423-B5F4-19CDDBC15979}"/>
              </a:ext>
            </a:extLst>
          </p:cNvPr>
          <p:cNvPicPr>
            <a:picLocks noChangeAspect="1"/>
          </p:cNvPicPr>
          <p:nvPr/>
        </p:nvPicPr>
        <p:blipFill>
          <a:blip r:embed="rId3"/>
          <a:stretch>
            <a:fillRect/>
          </a:stretch>
        </p:blipFill>
        <p:spPr>
          <a:xfrm>
            <a:off x="1718508" y="192821"/>
            <a:ext cx="5213127" cy="2443350"/>
          </a:xfrm>
          <a:prstGeom prst="rect">
            <a:avLst/>
          </a:prstGeom>
        </p:spPr>
      </p:pic>
      <p:pic>
        <p:nvPicPr>
          <p:cNvPr id="7" name="Рисунок 6">
            <a:extLst>
              <a:ext uri="{FF2B5EF4-FFF2-40B4-BE49-F238E27FC236}">
                <a16:creationId xmlns:a16="http://schemas.microsoft.com/office/drawing/2014/main" id="{6F40F1C2-DB05-4801-955C-7188B5FB20F6}"/>
              </a:ext>
            </a:extLst>
          </p:cNvPr>
          <p:cNvPicPr>
            <a:picLocks noChangeAspect="1"/>
          </p:cNvPicPr>
          <p:nvPr/>
        </p:nvPicPr>
        <p:blipFill>
          <a:blip r:embed="rId4"/>
          <a:stretch>
            <a:fillRect/>
          </a:stretch>
        </p:blipFill>
        <p:spPr>
          <a:xfrm>
            <a:off x="8465697" y="-1"/>
            <a:ext cx="3647347" cy="6858000"/>
          </a:xfrm>
          <a:prstGeom prst="rect">
            <a:avLst/>
          </a:prstGeom>
        </p:spPr>
      </p:pic>
    </p:spTree>
    <p:extLst>
      <p:ext uri="{BB962C8B-B14F-4D97-AF65-F5344CB8AC3E}">
        <p14:creationId xmlns:p14="http://schemas.microsoft.com/office/powerpoint/2010/main" val="148729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О</a:t>
            </a:r>
            <a:r>
              <a:rPr lang="ru-RU" b="1" dirty="0" err="1"/>
              <a:t>ператор</a:t>
            </a:r>
            <a:r>
              <a:rPr lang="ru-RU" b="1" dirty="0"/>
              <a:t> </a:t>
            </a:r>
            <a:r>
              <a:rPr lang="ru-RU" b="1" dirty="0" err="1"/>
              <a:t>розширення</a:t>
            </a:r>
            <a:r>
              <a:rPr lang="ru-RU" b="1" dirty="0"/>
              <a:t> </a:t>
            </a:r>
            <a:r>
              <a:rPr lang="ru-RU" b="1" dirty="0" err="1"/>
              <a:t>області</a:t>
            </a:r>
            <a:r>
              <a:rPr lang="ru-RU" b="1" dirty="0"/>
              <a:t> </a:t>
            </a:r>
            <a:r>
              <a:rPr lang="ru-RU" b="1" dirty="0" err="1"/>
              <a:t>видимості</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E19550CA-4B16-407C-93ED-94E94EF892EF}"/>
              </a:ext>
            </a:extLst>
          </p:cNvPr>
          <p:cNvPicPr>
            <a:picLocks noChangeAspect="1"/>
          </p:cNvPicPr>
          <p:nvPr/>
        </p:nvPicPr>
        <p:blipFill>
          <a:blip r:embed="rId2"/>
          <a:stretch>
            <a:fillRect/>
          </a:stretch>
        </p:blipFill>
        <p:spPr>
          <a:xfrm>
            <a:off x="4076731" y="922741"/>
            <a:ext cx="4038537" cy="5935258"/>
          </a:xfrm>
          <a:prstGeom prst="rect">
            <a:avLst/>
          </a:prstGeom>
        </p:spPr>
      </p:pic>
    </p:spTree>
    <p:extLst>
      <p:ext uri="{BB962C8B-B14F-4D97-AF65-F5344CB8AC3E}">
        <p14:creationId xmlns:p14="http://schemas.microsoft.com/office/powerpoint/2010/main" val="3076363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Аргументи (параметри) за замовчуванням</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Формальному параметру </a:t>
            </a:r>
            <a:r>
              <a:rPr lang="ru-RU" sz="1800" dirty="0" err="1"/>
              <a:t>функції</a:t>
            </a:r>
            <a:r>
              <a:rPr lang="ru-RU" sz="1800" dirty="0"/>
              <a:t> </a:t>
            </a:r>
            <a:r>
              <a:rPr lang="ru-RU" sz="1800" b="1" dirty="0" err="1">
                <a:highlight>
                  <a:srgbClr val="00FF00"/>
                </a:highlight>
              </a:rPr>
              <a:t>може</a:t>
            </a:r>
            <a:r>
              <a:rPr lang="ru-RU" sz="1800" b="1" dirty="0">
                <a:highlight>
                  <a:srgbClr val="00FF00"/>
                </a:highlight>
              </a:rPr>
              <a:t> бути заданий аргумент за </a:t>
            </a:r>
            <a:r>
              <a:rPr lang="ru-RU" sz="1800" b="1" dirty="0" err="1">
                <a:highlight>
                  <a:srgbClr val="00FF00"/>
                </a:highlight>
              </a:rPr>
              <a:t>замовчуванням</a:t>
            </a:r>
            <a:r>
              <a:rPr lang="ru-RU" sz="1800" dirty="0"/>
              <a:t>. </a:t>
            </a:r>
            <a:r>
              <a:rPr lang="ru-RU" sz="1800" dirty="0" err="1"/>
              <a:t>Це</a:t>
            </a:r>
            <a:r>
              <a:rPr lang="ru-RU" sz="1800" dirty="0"/>
              <a:t> </a:t>
            </a:r>
            <a:r>
              <a:rPr lang="ru-RU" sz="1800" dirty="0" err="1"/>
              <a:t>означає</a:t>
            </a:r>
            <a:r>
              <a:rPr lang="ru-RU" sz="1800" dirty="0"/>
              <a:t>, </a:t>
            </a:r>
            <a:r>
              <a:rPr lang="ru-RU" sz="1800" dirty="0" err="1"/>
              <a:t>що</a:t>
            </a:r>
            <a:r>
              <a:rPr lang="ru-RU" sz="1800" dirty="0"/>
              <a:t> в </a:t>
            </a:r>
            <a:r>
              <a:rPr lang="ru-RU" sz="1800" dirty="0" err="1"/>
              <a:t>цей</a:t>
            </a:r>
            <a:r>
              <a:rPr lang="ru-RU" sz="1800" dirty="0"/>
              <a:t> аргумент </a:t>
            </a:r>
            <a:r>
              <a:rPr lang="ru-RU" sz="1800" dirty="0" err="1"/>
              <a:t>значення</a:t>
            </a:r>
            <a:r>
              <a:rPr lang="ru-RU" sz="1800" dirty="0"/>
              <a:t> при </a:t>
            </a:r>
            <a:r>
              <a:rPr lang="ru-RU" sz="1800" dirty="0" err="1"/>
              <a:t>виклику</a:t>
            </a:r>
            <a:r>
              <a:rPr lang="ru-RU" sz="1800" dirty="0"/>
              <a:t> </a:t>
            </a:r>
            <a:r>
              <a:rPr lang="ru-RU" sz="1800" b="1" dirty="0" err="1">
                <a:highlight>
                  <a:srgbClr val="00FF00"/>
                </a:highlight>
              </a:rPr>
              <a:t>можна</a:t>
            </a:r>
            <a:r>
              <a:rPr lang="ru-RU" sz="1800" b="1" dirty="0">
                <a:highlight>
                  <a:srgbClr val="00FF00"/>
                </a:highlight>
              </a:rPr>
              <a:t> не </a:t>
            </a:r>
            <a:r>
              <a:rPr lang="ru-RU" sz="1800" b="1" dirty="0" err="1">
                <a:highlight>
                  <a:srgbClr val="00FF00"/>
                </a:highlight>
              </a:rPr>
              <a:t>передавати</a:t>
            </a:r>
            <a:r>
              <a:rPr lang="ru-RU" sz="1800" dirty="0"/>
              <a:t>. У </a:t>
            </a:r>
            <a:r>
              <a:rPr lang="ru-RU" sz="1800" dirty="0" err="1"/>
              <a:t>цьому</a:t>
            </a:r>
            <a:r>
              <a:rPr lang="ru-RU" sz="1800" dirty="0"/>
              <a:t> </a:t>
            </a:r>
            <a:r>
              <a:rPr lang="ru-RU" sz="1800" dirty="0" err="1"/>
              <a:t>випадку</a:t>
            </a:r>
            <a:r>
              <a:rPr lang="ru-RU" sz="1800" dirty="0"/>
              <a:t> буде </a:t>
            </a:r>
            <a:r>
              <a:rPr lang="ru-RU" sz="1800" dirty="0" err="1"/>
              <a:t>використано</a:t>
            </a:r>
            <a:r>
              <a:rPr lang="ru-RU" sz="1800" dirty="0"/>
              <a:t> </a:t>
            </a:r>
            <a:r>
              <a:rPr lang="ru-RU" sz="1800" dirty="0" err="1"/>
              <a:t>значення</a:t>
            </a:r>
            <a:r>
              <a:rPr lang="ru-RU" sz="1800" dirty="0"/>
              <a:t> за </a:t>
            </a:r>
            <a:r>
              <a:rPr lang="ru-RU" sz="1800" dirty="0" err="1"/>
              <a:t>замовчуванням</a:t>
            </a:r>
            <a:r>
              <a:rPr lang="ru-RU" sz="1800" dirty="0"/>
              <a:t>. </a:t>
            </a:r>
            <a:r>
              <a:rPr lang="ru-RU" sz="1800" dirty="0" err="1"/>
              <a:t>Загальний</a:t>
            </a:r>
            <a:r>
              <a:rPr lang="ru-RU" sz="1800" dirty="0"/>
              <a:t> синтаксис для </a:t>
            </a:r>
            <a:r>
              <a:rPr lang="ru-RU" sz="1800" dirty="0" err="1"/>
              <a:t>реалізації</a:t>
            </a:r>
            <a:r>
              <a:rPr lang="ru-RU" sz="1800" dirty="0"/>
              <a:t> такого </a:t>
            </a:r>
            <a:r>
              <a:rPr lang="ru-RU" sz="1800" dirty="0" err="1"/>
              <a:t>підходу</a:t>
            </a:r>
            <a:r>
              <a:rPr lang="ru-RU" sz="1800" dirty="0"/>
              <a:t> </a:t>
            </a:r>
            <a:r>
              <a:rPr lang="ru-RU" sz="1800" dirty="0" err="1"/>
              <a:t>виглядає</a:t>
            </a:r>
            <a:r>
              <a:rPr lang="ru-RU" sz="1800" dirty="0"/>
              <a:t> так:</a:t>
            </a:r>
            <a:endParaRPr lang="en-US" sz="1800" dirty="0"/>
          </a:p>
          <a:p>
            <a:pPr marL="540000" indent="360000">
              <a:lnSpc>
                <a:spcPct val="150000"/>
              </a:lnSpc>
              <a:spcBef>
                <a:spcPts val="0"/>
              </a:spcBef>
              <a:buNone/>
            </a:pPr>
            <a:r>
              <a:rPr lang="ru-RU" sz="1800" dirty="0" err="1">
                <a:solidFill>
                  <a:schemeClr val="accent5">
                    <a:lumMod val="75000"/>
                  </a:schemeClr>
                </a:solidFill>
                <a:latin typeface="Consolas" panose="020B0609020204030204" pitchFamily="49" charset="0"/>
              </a:rPr>
              <a:t>тип_значення_повернення</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ім'я_функції</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тип_арг</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ім'я_арг</a:t>
            </a:r>
            <a:r>
              <a:rPr lang="en-US" sz="1800" dirty="0">
                <a:solidFill>
                  <a:schemeClr val="accent5">
                    <a:lumMod val="75000"/>
                  </a:schemeClr>
                </a:solidFill>
                <a:latin typeface="Consolas" panose="020B0609020204030204" pitchFamily="49" charset="0"/>
              </a:rPr>
              <a:t> </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значення_за_замовчуванням</a:t>
            </a:r>
            <a:r>
              <a:rPr lang="ru-RU" sz="1800" dirty="0">
                <a:solidFill>
                  <a:schemeClr val="accent5">
                    <a:lumMod val="75000"/>
                  </a:schemeClr>
                </a:solidFill>
                <a:latin typeface="Consolas" panose="020B0609020204030204" pitchFamily="49" charset="0"/>
              </a:rPr>
              <a:t>)</a:t>
            </a: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r>
              <a:rPr lang="ru-RU" sz="1800" dirty="0"/>
              <a:t>Тут </a:t>
            </a:r>
            <a:r>
              <a:rPr lang="ru-RU" sz="1800" dirty="0" err="1">
                <a:solidFill>
                  <a:schemeClr val="accent5">
                    <a:lumMod val="75000"/>
                  </a:schemeClr>
                </a:solidFill>
                <a:latin typeface="Consolas" panose="020B0609020204030204" pitchFamily="49" charset="0"/>
              </a:rPr>
              <a:t>значення_за_замовчуванням</a:t>
            </a:r>
            <a:r>
              <a:rPr lang="ru-RU" sz="1800" dirty="0">
                <a:solidFill>
                  <a:schemeClr val="accent5">
                    <a:lumMod val="75000"/>
                  </a:schemeClr>
                </a:solidFill>
                <a:latin typeface="Consolas" panose="020B0609020204030204" pitchFamily="49" charset="0"/>
              </a:rPr>
              <a:t> </a:t>
            </a:r>
            <a:r>
              <a:rPr lang="ru-RU" sz="1800" dirty="0"/>
              <a:t>і є </a:t>
            </a:r>
            <a:r>
              <a:rPr lang="ru-RU" sz="1800" dirty="0" err="1"/>
              <a:t>значення</a:t>
            </a:r>
            <a:r>
              <a:rPr lang="ru-RU" sz="1800" dirty="0"/>
              <a:t>, </a:t>
            </a:r>
            <a:r>
              <a:rPr lang="ru-RU" sz="1800" dirty="0" err="1"/>
              <a:t>що</a:t>
            </a:r>
            <a:r>
              <a:rPr lang="ru-RU" sz="1800" dirty="0"/>
              <a:t> </a:t>
            </a:r>
            <a:r>
              <a:rPr lang="ru-RU" sz="1800" dirty="0" err="1"/>
              <a:t>привласнюється</a:t>
            </a:r>
            <a:r>
              <a:rPr lang="ru-RU" sz="1800" dirty="0"/>
              <a:t> аргументу, </a:t>
            </a:r>
            <a:r>
              <a:rPr lang="ru-RU" sz="1800" dirty="0" err="1"/>
              <a:t>якщо</a:t>
            </a:r>
            <a:r>
              <a:rPr lang="ru-RU" sz="1800" dirty="0"/>
              <a:t> </a:t>
            </a:r>
            <a:r>
              <a:rPr lang="ru-RU" sz="1800" dirty="0" err="1"/>
              <a:t>він</a:t>
            </a:r>
            <a:r>
              <a:rPr lang="ru-RU" sz="1800" dirty="0"/>
              <a:t> опущений при </a:t>
            </a:r>
            <a:r>
              <a:rPr lang="ru-RU" sz="1800" dirty="0" err="1"/>
              <a:t>виклику</a:t>
            </a:r>
            <a:r>
              <a:rPr lang="ru-RU" sz="1800" dirty="0"/>
              <a:t>. </a:t>
            </a:r>
            <a:r>
              <a:rPr lang="ru-RU" sz="1800" dirty="0" err="1"/>
              <a:t>Звісно</a:t>
            </a:r>
            <a:r>
              <a:rPr lang="ru-RU" sz="1800" dirty="0"/>
              <a:t>, </a:t>
            </a:r>
            <a:r>
              <a:rPr lang="ru-RU" sz="1800" dirty="0" err="1"/>
              <a:t>аргументів</a:t>
            </a:r>
            <a:r>
              <a:rPr lang="ru-RU" sz="1800" dirty="0"/>
              <a:t> за </a:t>
            </a:r>
            <a:r>
              <a:rPr lang="ru-RU" sz="1800" dirty="0" err="1"/>
              <a:t>замовчуванням</a:t>
            </a:r>
            <a:r>
              <a:rPr lang="ru-RU" sz="1800" dirty="0"/>
              <a:t> </a:t>
            </a:r>
            <a:r>
              <a:rPr lang="ru-RU" sz="1800" dirty="0" err="1"/>
              <a:t>може</a:t>
            </a:r>
            <a:r>
              <a:rPr lang="ru-RU" sz="1800" dirty="0"/>
              <a:t> бути </a:t>
            </a:r>
            <a:r>
              <a:rPr lang="ru-RU" sz="1800" dirty="0" err="1"/>
              <a:t>декілька</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Аргументами за </a:t>
            </a:r>
            <a:r>
              <a:rPr lang="ru-RU" sz="1800" dirty="0" err="1"/>
              <a:t>замовчуванням</a:t>
            </a:r>
            <a:r>
              <a:rPr lang="ru-RU" sz="1800" dirty="0"/>
              <a:t> </a:t>
            </a:r>
            <a:r>
              <a:rPr lang="ru-RU" sz="1800" dirty="0" err="1"/>
              <a:t>можуть</a:t>
            </a:r>
            <a:r>
              <a:rPr lang="ru-RU" sz="1800" dirty="0"/>
              <a:t> бути </a:t>
            </a:r>
            <a:r>
              <a:rPr lang="ru-RU" sz="1800" dirty="0" err="1"/>
              <a:t>аргументи</a:t>
            </a:r>
            <a:r>
              <a:rPr lang="ru-RU" sz="1800" dirty="0"/>
              <a:t>, </a:t>
            </a:r>
            <a:r>
              <a:rPr lang="ru-RU" sz="1800" dirty="0" err="1"/>
              <a:t>починаючи</a:t>
            </a:r>
            <a:r>
              <a:rPr lang="ru-RU" sz="1800" dirty="0"/>
              <a:t> з правого </a:t>
            </a:r>
            <a:r>
              <a:rPr lang="ru-RU" sz="1800" dirty="0" err="1"/>
              <a:t>кінця</a:t>
            </a:r>
            <a:r>
              <a:rPr lang="ru-RU" sz="1800" dirty="0"/>
              <a:t> списку </a:t>
            </a:r>
            <a:r>
              <a:rPr lang="ru-RU" sz="1800" dirty="0" err="1"/>
              <a:t>параметрів</a:t>
            </a:r>
            <a:r>
              <a:rPr lang="ru-RU" sz="1800" dirty="0"/>
              <a:t> </a:t>
            </a:r>
            <a:r>
              <a:rPr lang="ru-RU" sz="1800" dirty="0" err="1"/>
              <a:t>функції</a:t>
            </a:r>
            <a:r>
              <a:rPr lang="ru-RU" sz="1800" dirty="0"/>
              <a:t> і </a:t>
            </a:r>
            <a:r>
              <a:rPr lang="ru-RU" sz="1800" dirty="0" err="1"/>
              <a:t>далі</a:t>
            </a:r>
            <a:r>
              <a:rPr lang="ru-RU" sz="1800" dirty="0"/>
              <a:t> </a:t>
            </a:r>
            <a:r>
              <a:rPr lang="ru-RU" sz="1800" dirty="0" err="1"/>
              <a:t>послідовно</a:t>
            </a:r>
            <a:r>
              <a:rPr lang="ru-RU" sz="1800" dirty="0"/>
              <a:t> </a:t>
            </a:r>
            <a:r>
              <a:rPr lang="ru-RU" sz="1800" dirty="0" err="1"/>
              <a:t>зліва</a:t>
            </a:r>
            <a:r>
              <a:rPr lang="ru-RU" sz="1800" dirty="0"/>
              <a:t> направо без </a:t>
            </a:r>
            <a:r>
              <a:rPr lang="ru-RU" sz="1800" dirty="0" err="1"/>
              <a:t>перерв</a:t>
            </a:r>
            <a:r>
              <a:rPr lang="ru-RU" sz="1800" dirty="0"/>
              <a:t>.</a:t>
            </a:r>
          </a:p>
        </p:txBody>
      </p:sp>
      <p:pic>
        <p:nvPicPr>
          <p:cNvPr id="7" name="Рисунок 6">
            <a:extLst>
              <a:ext uri="{FF2B5EF4-FFF2-40B4-BE49-F238E27FC236}">
                <a16:creationId xmlns:a16="http://schemas.microsoft.com/office/drawing/2014/main" id="{F60B03D4-D18E-4B67-92C3-B7706A540938}"/>
              </a:ext>
            </a:extLst>
          </p:cNvPr>
          <p:cNvPicPr>
            <a:picLocks noChangeAspect="1"/>
          </p:cNvPicPr>
          <p:nvPr/>
        </p:nvPicPr>
        <p:blipFill>
          <a:blip r:embed="rId2"/>
          <a:stretch>
            <a:fillRect/>
          </a:stretch>
        </p:blipFill>
        <p:spPr>
          <a:xfrm>
            <a:off x="2629381" y="4611955"/>
            <a:ext cx="6933235" cy="1993517"/>
          </a:xfrm>
          <a:prstGeom prst="rect">
            <a:avLst/>
          </a:prstGeom>
        </p:spPr>
      </p:pic>
    </p:spTree>
    <p:extLst>
      <p:ext uri="{BB962C8B-B14F-4D97-AF65-F5344CB8AC3E}">
        <p14:creationId xmlns:p14="http://schemas.microsoft.com/office/powerpoint/2010/main" val="4094794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6AA6D2B-E3AF-4EE5-95CE-F7CBD0E3CDC1}"/>
              </a:ext>
            </a:extLst>
          </p:cNvPr>
          <p:cNvPicPr>
            <a:picLocks noChangeAspect="1"/>
          </p:cNvPicPr>
          <p:nvPr/>
        </p:nvPicPr>
        <p:blipFill>
          <a:blip r:embed="rId2"/>
          <a:stretch>
            <a:fillRect/>
          </a:stretch>
        </p:blipFill>
        <p:spPr>
          <a:xfrm>
            <a:off x="3003776" y="1167671"/>
            <a:ext cx="6184448" cy="5690329"/>
          </a:xfrm>
          <a:prstGeom prst="rect">
            <a:avLst/>
          </a:prstGeom>
        </p:spPr>
      </p:pic>
    </p:spTree>
    <p:extLst>
      <p:ext uri="{BB962C8B-B14F-4D97-AF65-F5344CB8AC3E}">
        <p14:creationId xmlns:p14="http://schemas.microsoft.com/office/powerpoint/2010/main" val="473058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Статична змінна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 ми вже знаємо, локальні змінні при виході з їхньої області видимості знищуються.</a:t>
            </a:r>
          </a:p>
        </p:txBody>
      </p:sp>
      <p:pic>
        <p:nvPicPr>
          <p:cNvPr id="5" name="Рисунок 4">
            <a:extLst>
              <a:ext uri="{FF2B5EF4-FFF2-40B4-BE49-F238E27FC236}">
                <a16:creationId xmlns:a16="http://schemas.microsoft.com/office/drawing/2014/main" id="{85432489-A189-46BB-A517-BB16DBA9A4B3}"/>
              </a:ext>
            </a:extLst>
          </p:cNvPr>
          <p:cNvPicPr>
            <a:picLocks noChangeAspect="1"/>
          </p:cNvPicPr>
          <p:nvPr/>
        </p:nvPicPr>
        <p:blipFill>
          <a:blip r:embed="rId2"/>
          <a:stretch>
            <a:fillRect/>
          </a:stretch>
        </p:blipFill>
        <p:spPr>
          <a:xfrm>
            <a:off x="4261890" y="1418481"/>
            <a:ext cx="3668217" cy="4878729"/>
          </a:xfrm>
          <a:prstGeom prst="rect">
            <a:avLst/>
          </a:prstGeom>
        </p:spPr>
      </p:pic>
      <p:pic>
        <p:nvPicPr>
          <p:cNvPr id="7" name="Рисунок 6">
            <a:extLst>
              <a:ext uri="{FF2B5EF4-FFF2-40B4-BE49-F238E27FC236}">
                <a16:creationId xmlns:a16="http://schemas.microsoft.com/office/drawing/2014/main" id="{2879874F-7AED-476B-85BD-2169FF131C56}"/>
              </a:ext>
            </a:extLst>
          </p:cNvPr>
          <p:cNvPicPr>
            <a:picLocks noChangeAspect="1"/>
          </p:cNvPicPr>
          <p:nvPr/>
        </p:nvPicPr>
        <p:blipFill>
          <a:blip r:embed="rId3"/>
          <a:stretch>
            <a:fillRect/>
          </a:stretch>
        </p:blipFill>
        <p:spPr>
          <a:xfrm>
            <a:off x="8585320" y="3899449"/>
            <a:ext cx="790173" cy="2397762"/>
          </a:xfrm>
          <a:prstGeom prst="rect">
            <a:avLst/>
          </a:prstGeom>
        </p:spPr>
      </p:pic>
    </p:spTree>
    <p:extLst>
      <p:ext uri="{BB962C8B-B14F-4D97-AF65-F5344CB8AC3E}">
        <p14:creationId xmlns:p14="http://schemas.microsoft.com/office/powerpoint/2010/main" val="1793266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Чому їх використовують і пишуть?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Повторне використання коду</a:t>
            </a:r>
            <a:r>
              <a:rPr lang="uk-UA" sz="1800" dirty="0"/>
              <a:t>: Функції дозволяють повторно використовувати код, що зменшує дублювання і робить програму більш структурованою.</a:t>
            </a:r>
          </a:p>
          <a:p>
            <a:pPr marL="540000" indent="360000">
              <a:lnSpc>
                <a:spcPct val="150000"/>
              </a:lnSpc>
              <a:spcBef>
                <a:spcPts val="0"/>
              </a:spcBef>
              <a:buNone/>
            </a:pPr>
            <a:r>
              <a:rPr lang="uk-UA" sz="1800" b="1" dirty="0">
                <a:highlight>
                  <a:srgbClr val="00FF00"/>
                </a:highlight>
              </a:rPr>
              <a:t>Абстракція</a:t>
            </a:r>
            <a:r>
              <a:rPr lang="uk-UA" sz="1800" dirty="0"/>
              <a:t>: Функції допомагають абстрагувати складність, дозволяючи програмістам розглядати програму на вищому рівні.</a:t>
            </a:r>
          </a:p>
          <a:p>
            <a:pPr marL="540000" indent="360000">
              <a:lnSpc>
                <a:spcPct val="150000"/>
              </a:lnSpc>
              <a:spcBef>
                <a:spcPts val="0"/>
              </a:spcBef>
              <a:buNone/>
            </a:pPr>
            <a:r>
              <a:rPr lang="uk-UA" sz="1800" b="1" dirty="0">
                <a:highlight>
                  <a:srgbClr val="00FF00"/>
                </a:highlight>
              </a:rPr>
              <a:t>Модульність</a:t>
            </a:r>
            <a:r>
              <a:rPr lang="uk-UA" sz="1800" dirty="0"/>
              <a:t>: Функції дозволяють розбити програму на менші, незалежні частини, що полегшує розробку і тестування.</a:t>
            </a:r>
          </a:p>
          <a:p>
            <a:pPr marL="540000" indent="360000">
              <a:lnSpc>
                <a:spcPct val="150000"/>
              </a:lnSpc>
              <a:spcBef>
                <a:spcPts val="0"/>
              </a:spcBef>
              <a:buNone/>
            </a:pPr>
            <a:r>
              <a:rPr lang="uk-UA" sz="1800" b="1" dirty="0">
                <a:highlight>
                  <a:srgbClr val="00FF00"/>
                </a:highlight>
              </a:rPr>
              <a:t>Читабельність</a:t>
            </a:r>
            <a:r>
              <a:rPr lang="uk-UA" sz="1800" dirty="0"/>
              <a:t>: Використання функцій може зробити код більш читабельним, оскільки вони дозволяють групувати пов’язаний код разом.</a:t>
            </a:r>
          </a:p>
          <a:p>
            <a:pPr marL="540000" indent="360000">
              <a:lnSpc>
                <a:spcPct val="150000"/>
              </a:lnSpc>
              <a:spcBef>
                <a:spcPts val="0"/>
              </a:spcBef>
              <a:buNone/>
            </a:pPr>
            <a:r>
              <a:rPr lang="uk-UA" sz="1800" b="1" dirty="0">
                <a:highlight>
                  <a:srgbClr val="00FF00"/>
                </a:highlight>
              </a:rPr>
              <a:t>Ізоляція</a:t>
            </a:r>
            <a:r>
              <a:rPr lang="uk-UA" sz="1800" dirty="0"/>
              <a:t>: Змінні, визначені в межах функції, ізольовані від решти програми, що допомагає уникнути помилок.</a:t>
            </a:r>
          </a:p>
          <a:p>
            <a:pPr marL="540000" indent="360000">
              <a:lnSpc>
                <a:spcPct val="150000"/>
              </a:lnSpc>
              <a:spcBef>
                <a:spcPts val="0"/>
              </a:spcBef>
              <a:buNone/>
            </a:pPr>
            <a:r>
              <a:rPr lang="uk-UA" sz="1800" b="1" dirty="0">
                <a:highlight>
                  <a:srgbClr val="00FF00"/>
                </a:highlight>
              </a:rPr>
              <a:t>Параметризація</a:t>
            </a:r>
            <a:r>
              <a:rPr lang="uk-UA" sz="1800" dirty="0"/>
              <a:t>: Функції дозволяють використовувати параметри, що робить їх гнучкими і здатними обробляти різні вхідні дані.</a:t>
            </a:r>
          </a:p>
        </p:txBody>
      </p:sp>
    </p:spTree>
    <p:extLst>
      <p:ext uri="{BB962C8B-B14F-4D97-AF65-F5344CB8AC3E}">
        <p14:creationId xmlns:p14="http://schemas.microsoft.com/office/powerpoint/2010/main" val="4245378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7315200" cy="6000307"/>
          </a:xfrm>
        </p:spPr>
        <p:txBody>
          <a:bodyPr>
            <a:normAutofit/>
          </a:bodyPr>
          <a:lstStyle/>
          <a:p>
            <a:pPr marL="540000" indent="360000">
              <a:lnSpc>
                <a:spcPct val="150000"/>
              </a:lnSpc>
              <a:spcBef>
                <a:spcPts val="0"/>
              </a:spcBef>
              <a:buNone/>
            </a:pPr>
            <a:r>
              <a:rPr lang="ru-RU" sz="1800" dirty="0"/>
              <a:t>А </a:t>
            </a:r>
            <a:r>
              <a:rPr lang="ru-RU" sz="1800" dirty="0" err="1"/>
              <a:t>що</a:t>
            </a:r>
            <a:r>
              <a:rPr lang="ru-RU" sz="1800" dirty="0"/>
              <a:t>, </a:t>
            </a:r>
            <a:r>
              <a:rPr lang="ru-RU" sz="1800" dirty="0" err="1"/>
              <a:t>якщо</a:t>
            </a:r>
            <a:r>
              <a:rPr lang="ru-RU" sz="1800" dirty="0"/>
              <a:t> нам </a:t>
            </a:r>
            <a:r>
              <a:rPr lang="ru-RU" sz="1800" dirty="0" err="1"/>
              <a:t>потрібно</a:t>
            </a:r>
            <a:r>
              <a:rPr lang="ru-RU" sz="1800" dirty="0"/>
              <a:t> </a:t>
            </a:r>
            <a:r>
              <a:rPr lang="ru-RU" sz="1800" dirty="0" err="1"/>
              <a:t>зробити</a:t>
            </a:r>
            <a:r>
              <a:rPr lang="ru-RU" sz="1800" dirty="0"/>
              <a:t> так, </a:t>
            </a:r>
            <a:r>
              <a:rPr lang="ru-RU" sz="1800" dirty="0" err="1"/>
              <a:t>щоб</a:t>
            </a:r>
            <a:r>
              <a:rPr lang="ru-RU" sz="1800" dirty="0"/>
              <a:t> </a:t>
            </a:r>
            <a:r>
              <a:rPr lang="ru-RU" sz="1800" dirty="0" err="1"/>
              <a:t>змінна</a:t>
            </a:r>
            <a:r>
              <a:rPr lang="ru-RU" sz="1800" dirty="0"/>
              <a:t> a </a:t>
            </a:r>
            <a:r>
              <a:rPr lang="ru-RU" sz="1800" b="1" dirty="0">
                <a:highlight>
                  <a:srgbClr val="00FF00"/>
                </a:highlight>
              </a:rPr>
              <a:t>не </a:t>
            </a:r>
            <a:r>
              <a:rPr lang="ru-RU" sz="1800" b="1" dirty="0" err="1">
                <a:highlight>
                  <a:srgbClr val="00FF00"/>
                </a:highlight>
              </a:rPr>
              <a:t>знищувалася</a:t>
            </a:r>
            <a:r>
              <a:rPr lang="ru-RU" sz="1800" b="1" dirty="0">
                <a:highlight>
                  <a:srgbClr val="00FF00"/>
                </a:highlight>
              </a:rPr>
              <a:t> та при </a:t>
            </a:r>
            <a:r>
              <a:rPr lang="ru-RU" sz="1800" b="1" dirty="0" err="1">
                <a:highlight>
                  <a:srgbClr val="00FF00"/>
                </a:highlight>
              </a:rPr>
              <a:t>виході</a:t>
            </a:r>
            <a:r>
              <a:rPr lang="ru-RU" sz="1800" b="1" dirty="0">
                <a:highlight>
                  <a:srgbClr val="00FF00"/>
                </a:highlight>
              </a:rPr>
              <a:t> з </a:t>
            </a:r>
            <a:r>
              <a:rPr lang="ru-RU" sz="1800" b="1" dirty="0" err="1">
                <a:highlight>
                  <a:srgbClr val="00FF00"/>
                </a:highlight>
              </a:rPr>
              <a:t>функції</a:t>
            </a:r>
            <a:r>
              <a:rPr lang="ru-RU" sz="1800" b="1" dirty="0">
                <a:highlight>
                  <a:srgbClr val="00FF00"/>
                </a:highlight>
              </a:rPr>
              <a:t> і </a:t>
            </a:r>
            <a:r>
              <a:rPr lang="ru-RU" sz="1800" b="1" dirty="0" err="1">
                <a:highlight>
                  <a:srgbClr val="00FF00"/>
                </a:highlight>
              </a:rPr>
              <a:t>зберігала</a:t>
            </a:r>
            <a:r>
              <a:rPr lang="ru-RU" sz="1800" b="1" dirty="0">
                <a:highlight>
                  <a:srgbClr val="00FF00"/>
                </a:highlight>
              </a:rPr>
              <a:t> </a:t>
            </a:r>
            <a:r>
              <a:rPr lang="ru-RU" sz="1800" b="1" dirty="0" err="1">
                <a:highlight>
                  <a:srgbClr val="00FF00"/>
                </a:highlight>
              </a:rPr>
              <a:t>своє</a:t>
            </a:r>
            <a:r>
              <a:rPr lang="ru-RU" sz="1800" b="1" dirty="0">
                <a:highlight>
                  <a:srgbClr val="00FF00"/>
                </a:highlight>
              </a:rPr>
              <a:t> </a:t>
            </a:r>
            <a:r>
              <a:rPr lang="ru-RU" sz="1800" b="1" dirty="0" err="1">
                <a:highlight>
                  <a:srgbClr val="00FF00"/>
                </a:highlight>
              </a:rPr>
              <a:t>значення</a:t>
            </a:r>
            <a:r>
              <a:rPr lang="ru-RU" sz="1800" b="1" dirty="0">
                <a:highlight>
                  <a:srgbClr val="00FF00"/>
                </a:highlight>
              </a:rPr>
              <a:t> </a:t>
            </a:r>
            <a:r>
              <a:rPr lang="ru-RU" sz="1800" b="1" dirty="0" err="1">
                <a:highlight>
                  <a:srgbClr val="00FF00"/>
                </a:highlight>
              </a:rPr>
              <a:t>між</a:t>
            </a:r>
            <a:r>
              <a:rPr lang="ru-RU" sz="1800" b="1" dirty="0">
                <a:highlight>
                  <a:srgbClr val="00FF00"/>
                </a:highlight>
              </a:rPr>
              <a:t> </a:t>
            </a:r>
            <a:r>
              <a:rPr lang="ru-RU" sz="1800" b="1" dirty="0" err="1">
                <a:highlight>
                  <a:srgbClr val="00FF00"/>
                </a:highlight>
              </a:rPr>
              <a:t>викликами</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Для </a:t>
            </a:r>
            <a:r>
              <a:rPr lang="ru-RU" sz="1800" dirty="0" err="1"/>
              <a:t>вирішення</a:t>
            </a:r>
            <a:r>
              <a:rPr lang="ru-RU" sz="1800" dirty="0"/>
              <a:t> </a:t>
            </a:r>
            <a:r>
              <a:rPr lang="ru-RU" sz="1800" dirty="0" err="1"/>
              <a:t>цього</a:t>
            </a:r>
            <a:r>
              <a:rPr lang="ru-RU" sz="1800" dirty="0"/>
              <a:t> </a:t>
            </a:r>
            <a:r>
              <a:rPr lang="ru-RU" sz="1800" dirty="0" err="1"/>
              <a:t>завдання</a:t>
            </a:r>
            <a:r>
              <a:rPr lang="ru-RU" sz="1800" dirty="0"/>
              <a:t> нам </a:t>
            </a:r>
            <a:r>
              <a:rPr lang="ru-RU" sz="1800" dirty="0" err="1"/>
              <a:t>потрібно</a:t>
            </a:r>
            <a:r>
              <a:rPr lang="ru-RU" sz="1800" dirty="0"/>
              <a:t> </a:t>
            </a:r>
            <a:r>
              <a:rPr lang="ru-RU" sz="1800" dirty="0" err="1"/>
              <a:t>використовувати</a:t>
            </a:r>
            <a:r>
              <a:rPr lang="ru-RU" sz="1800" dirty="0"/>
              <a:t> </a:t>
            </a:r>
            <a:r>
              <a:rPr lang="ru-RU" sz="1800" b="1" dirty="0" err="1">
                <a:highlight>
                  <a:srgbClr val="00FF00"/>
                </a:highlight>
              </a:rPr>
              <a:t>статичну</a:t>
            </a:r>
            <a:r>
              <a:rPr lang="ru-RU" sz="1800" b="1" dirty="0">
                <a:highlight>
                  <a:srgbClr val="00FF00"/>
                </a:highlight>
              </a:rPr>
              <a:t> </a:t>
            </a:r>
            <a:r>
              <a:rPr lang="ru-RU" sz="1800" b="1" dirty="0" err="1">
                <a:highlight>
                  <a:srgbClr val="00FF00"/>
                </a:highlight>
              </a:rPr>
              <a:t>локальну</a:t>
            </a:r>
            <a:r>
              <a:rPr lang="ru-RU" sz="1800" b="1" dirty="0">
                <a:highlight>
                  <a:srgbClr val="00FF00"/>
                </a:highlight>
              </a:rPr>
              <a:t> </a:t>
            </a:r>
            <a:r>
              <a:rPr lang="ru-RU" sz="1800" b="1" dirty="0" err="1">
                <a:highlight>
                  <a:srgbClr val="00FF00"/>
                </a:highlight>
              </a:rPr>
              <a:t>змінну</a:t>
            </a:r>
            <a:r>
              <a:rPr lang="ru-RU" sz="1800" dirty="0"/>
              <a:t>. </a:t>
            </a:r>
            <a:r>
              <a:rPr lang="ru-RU" sz="1800" b="1" dirty="0" err="1">
                <a:highlight>
                  <a:srgbClr val="00FF00"/>
                </a:highlight>
              </a:rPr>
              <a:t>Цей</a:t>
            </a:r>
            <a:r>
              <a:rPr lang="ru-RU" sz="1800" b="1" dirty="0">
                <a:highlight>
                  <a:srgbClr val="00FF00"/>
                </a:highlight>
              </a:rPr>
              <a:t> вид </a:t>
            </a:r>
            <a:r>
              <a:rPr lang="ru-RU" sz="1800" b="1" dirty="0" err="1">
                <a:highlight>
                  <a:srgbClr val="00FF00"/>
                </a:highlight>
              </a:rPr>
              <a:t>локальних</a:t>
            </a:r>
            <a:r>
              <a:rPr lang="ru-RU" sz="1800" b="1" dirty="0">
                <a:highlight>
                  <a:srgbClr val="00FF00"/>
                </a:highlight>
              </a:rPr>
              <a:t> </a:t>
            </a:r>
            <a:r>
              <a:rPr lang="ru-RU" sz="1800" b="1" dirty="0" err="1">
                <a:highlight>
                  <a:srgbClr val="00FF00"/>
                </a:highlight>
              </a:rPr>
              <a:t>змінних</a:t>
            </a:r>
            <a:r>
              <a:rPr lang="ru-RU" sz="1800" b="1" dirty="0">
                <a:highlight>
                  <a:srgbClr val="00FF00"/>
                </a:highlight>
              </a:rPr>
              <a:t> не </a:t>
            </a:r>
            <a:r>
              <a:rPr lang="ru-RU" sz="1800" b="1" dirty="0" err="1">
                <a:highlight>
                  <a:srgbClr val="00FF00"/>
                </a:highlight>
              </a:rPr>
              <a:t>знищується</a:t>
            </a:r>
            <a:r>
              <a:rPr lang="ru-RU" sz="1800" b="1" dirty="0">
                <a:highlight>
                  <a:srgbClr val="00FF00"/>
                </a:highlight>
              </a:rPr>
              <a:t> при </a:t>
            </a:r>
            <a:r>
              <a:rPr lang="ru-RU" sz="1800" b="1" dirty="0" err="1">
                <a:highlight>
                  <a:srgbClr val="00FF00"/>
                </a:highlight>
              </a:rPr>
              <a:t>виході</a:t>
            </a:r>
            <a:r>
              <a:rPr lang="ru-RU" sz="1800" b="1" dirty="0">
                <a:highlight>
                  <a:srgbClr val="00FF00"/>
                </a:highlight>
              </a:rPr>
              <a:t> за </a:t>
            </a:r>
            <a:r>
              <a:rPr lang="ru-RU" sz="1800" b="1" dirty="0" err="1">
                <a:highlight>
                  <a:srgbClr val="00FF00"/>
                </a:highlight>
              </a:rPr>
              <a:t>межі</a:t>
            </a:r>
            <a:r>
              <a:rPr lang="ru-RU" sz="1800" b="1" dirty="0">
                <a:highlight>
                  <a:srgbClr val="00FF00"/>
                </a:highlight>
              </a:rPr>
              <a:t> </a:t>
            </a:r>
            <a:r>
              <a:rPr lang="ru-RU" sz="1800" b="1" dirty="0" err="1">
                <a:highlight>
                  <a:srgbClr val="00FF00"/>
                </a:highlight>
              </a:rPr>
              <a:t>області</a:t>
            </a:r>
            <a:r>
              <a:rPr lang="ru-RU" sz="1800" b="1" dirty="0">
                <a:highlight>
                  <a:srgbClr val="00FF00"/>
                </a:highlight>
              </a:rPr>
              <a:t> </a:t>
            </a:r>
            <a:r>
              <a:rPr lang="ru-RU" sz="1800" b="1" dirty="0" err="1">
                <a:highlight>
                  <a:srgbClr val="00FF00"/>
                </a:highlight>
              </a:rPr>
              <a:t>видимості</a:t>
            </a:r>
            <a:r>
              <a:rPr lang="ru-RU" sz="1800" dirty="0"/>
              <a:t>. </a:t>
            </a:r>
            <a:r>
              <a:rPr lang="ru-RU" sz="1800" b="1" dirty="0" err="1">
                <a:highlight>
                  <a:srgbClr val="00FFFF"/>
                </a:highlight>
              </a:rPr>
              <a:t>Такі</a:t>
            </a:r>
            <a:r>
              <a:rPr lang="ru-RU" sz="1800" b="1" dirty="0">
                <a:highlight>
                  <a:srgbClr val="00FFFF"/>
                </a:highlight>
              </a:rPr>
              <a:t> </a:t>
            </a:r>
            <a:r>
              <a:rPr lang="ru-RU" sz="1800" b="1" dirty="0" err="1">
                <a:highlight>
                  <a:srgbClr val="00FFFF"/>
                </a:highlight>
              </a:rPr>
              <a:t>змінні</a:t>
            </a:r>
            <a:r>
              <a:rPr lang="ru-RU" sz="1800" b="1" dirty="0">
                <a:highlight>
                  <a:srgbClr val="00FFFF"/>
                </a:highlight>
              </a:rPr>
              <a:t> </a:t>
            </a:r>
            <a:r>
              <a:rPr lang="ru-RU" sz="1800" b="1" dirty="0" err="1">
                <a:highlight>
                  <a:srgbClr val="00FFFF"/>
                </a:highlight>
              </a:rPr>
              <a:t>створюються</a:t>
            </a:r>
            <a:r>
              <a:rPr lang="ru-RU" sz="1800" b="1" dirty="0">
                <a:highlight>
                  <a:srgbClr val="00FFFF"/>
                </a:highlight>
              </a:rPr>
              <a:t> один раз при </a:t>
            </a:r>
            <a:r>
              <a:rPr lang="ru-RU" sz="1800" b="1" dirty="0" err="1">
                <a:highlight>
                  <a:srgbClr val="00FFFF"/>
                </a:highlight>
              </a:rPr>
              <a:t>першому</a:t>
            </a:r>
            <a:r>
              <a:rPr lang="ru-RU" sz="1800" b="1" dirty="0">
                <a:highlight>
                  <a:srgbClr val="00FFFF"/>
                </a:highlight>
              </a:rPr>
              <a:t> </a:t>
            </a:r>
            <a:r>
              <a:rPr lang="ru-RU" sz="1800" b="1" dirty="0" err="1">
                <a:highlight>
                  <a:srgbClr val="00FFFF"/>
                </a:highlight>
              </a:rPr>
              <a:t>зверненні</a:t>
            </a:r>
            <a:r>
              <a:rPr lang="ru-RU" sz="1800" b="1" dirty="0">
                <a:highlight>
                  <a:srgbClr val="00FFFF"/>
                </a:highlight>
              </a:rPr>
              <a:t> і </a:t>
            </a:r>
            <a:r>
              <a:rPr lang="ru-RU" sz="1800" b="1" dirty="0" err="1">
                <a:highlight>
                  <a:srgbClr val="00FFFF"/>
                </a:highlight>
              </a:rPr>
              <a:t>знищуються</a:t>
            </a:r>
            <a:r>
              <a:rPr lang="ru-RU" sz="1800" b="1" dirty="0">
                <a:highlight>
                  <a:srgbClr val="00FFFF"/>
                </a:highlight>
              </a:rPr>
              <a:t>, коли </a:t>
            </a:r>
            <a:r>
              <a:rPr lang="ru-RU" sz="1800" b="1" dirty="0" err="1">
                <a:highlight>
                  <a:srgbClr val="00FFFF"/>
                </a:highlight>
              </a:rPr>
              <a:t>програма</a:t>
            </a:r>
            <a:r>
              <a:rPr lang="ru-RU" sz="1800" b="1" dirty="0">
                <a:highlight>
                  <a:srgbClr val="00FFFF"/>
                </a:highlight>
              </a:rPr>
              <a:t> </a:t>
            </a:r>
            <a:r>
              <a:rPr lang="ru-RU" sz="1800" b="1" dirty="0" err="1">
                <a:highlight>
                  <a:srgbClr val="00FFFF"/>
                </a:highlight>
              </a:rPr>
              <a:t>закінчує</a:t>
            </a:r>
            <a:r>
              <a:rPr lang="ru-RU" sz="1800" b="1" dirty="0">
                <a:highlight>
                  <a:srgbClr val="00FFFF"/>
                </a:highlight>
              </a:rPr>
              <a:t> </a:t>
            </a:r>
            <a:r>
              <a:rPr lang="ru-RU" sz="1800" b="1" dirty="0" err="1">
                <a:highlight>
                  <a:srgbClr val="00FFFF"/>
                </a:highlight>
              </a:rPr>
              <a:t>своє</a:t>
            </a:r>
            <a:r>
              <a:rPr lang="ru-RU" sz="1800" b="1" dirty="0">
                <a:highlight>
                  <a:srgbClr val="00FFFF"/>
                </a:highlight>
              </a:rPr>
              <a:t> </a:t>
            </a:r>
            <a:r>
              <a:rPr lang="ru-RU" sz="1800" b="1" dirty="0" err="1">
                <a:highlight>
                  <a:srgbClr val="00FFFF"/>
                </a:highlight>
              </a:rPr>
              <a:t>виконання</a:t>
            </a:r>
            <a:r>
              <a:rPr lang="ru-RU" sz="1800" dirty="0"/>
              <a:t>. Для </a:t>
            </a:r>
            <a:r>
              <a:rPr lang="ru-RU" sz="1800" dirty="0" err="1"/>
              <a:t>створення</a:t>
            </a:r>
            <a:r>
              <a:rPr lang="ru-RU" sz="1800" dirty="0"/>
              <a:t> </a:t>
            </a:r>
            <a:r>
              <a:rPr lang="ru-RU" sz="1800" dirty="0" err="1"/>
              <a:t>локальної</a:t>
            </a:r>
            <a:r>
              <a:rPr lang="ru-RU" sz="1800" dirty="0"/>
              <a:t> </a:t>
            </a:r>
            <a:r>
              <a:rPr lang="ru-RU" sz="1800" dirty="0" err="1"/>
              <a:t>статичної</a:t>
            </a:r>
            <a:r>
              <a:rPr lang="ru-RU" sz="1800" dirty="0"/>
              <a:t> </a:t>
            </a:r>
            <a:r>
              <a:rPr lang="ru-RU" sz="1800" dirty="0" err="1"/>
              <a:t>змінної</a:t>
            </a:r>
            <a:r>
              <a:rPr lang="ru-RU" sz="1800" dirty="0"/>
              <a:t>, </a:t>
            </a:r>
            <a:r>
              <a:rPr lang="ru-RU" sz="1800" dirty="0" err="1"/>
              <a:t>необхідно</a:t>
            </a:r>
            <a:r>
              <a:rPr lang="ru-RU" sz="1800" dirty="0"/>
              <a:t> </a:t>
            </a:r>
            <a:r>
              <a:rPr lang="ru-RU" sz="1800" dirty="0" err="1"/>
              <a:t>використовувати</a:t>
            </a:r>
            <a:r>
              <a:rPr lang="ru-RU" sz="1800" dirty="0"/>
              <a:t> </a:t>
            </a:r>
            <a:r>
              <a:rPr lang="ru-RU" sz="1800" dirty="0" err="1"/>
              <a:t>ключове</a:t>
            </a:r>
            <a:r>
              <a:rPr lang="ru-RU" sz="1800" dirty="0"/>
              <a:t> слово </a:t>
            </a:r>
            <a:r>
              <a:rPr lang="en-US" sz="1800" dirty="0">
                <a:solidFill>
                  <a:schemeClr val="accent5">
                    <a:lumMod val="75000"/>
                  </a:schemeClr>
                </a:solidFill>
                <a:latin typeface="Consolas" panose="020B0609020204030204" pitchFamily="49" charset="0"/>
              </a:rPr>
              <a:t>static</a:t>
            </a:r>
            <a:r>
              <a:rPr lang="en-US" sz="1800" dirty="0"/>
              <a:t>.</a:t>
            </a:r>
          </a:p>
          <a:p>
            <a:pPr marL="540000" indent="360000">
              <a:lnSpc>
                <a:spcPct val="150000"/>
              </a:lnSpc>
              <a:spcBef>
                <a:spcPts val="0"/>
              </a:spcBef>
              <a:buNone/>
            </a:pPr>
            <a:endParaRPr lang="ru-RU"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D73D23D4-C4E8-4BD6-BB65-B8BADF92D757}"/>
              </a:ext>
            </a:extLst>
          </p:cNvPr>
          <p:cNvPicPr>
            <a:picLocks noChangeAspect="1"/>
          </p:cNvPicPr>
          <p:nvPr/>
        </p:nvPicPr>
        <p:blipFill>
          <a:blip r:embed="rId2"/>
          <a:stretch>
            <a:fillRect/>
          </a:stretch>
        </p:blipFill>
        <p:spPr>
          <a:xfrm>
            <a:off x="7365575" y="497711"/>
            <a:ext cx="4826426" cy="5862577"/>
          </a:xfrm>
          <a:prstGeom prst="rect">
            <a:avLst/>
          </a:prstGeom>
        </p:spPr>
      </p:pic>
    </p:spTree>
    <p:extLst>
      <p:ext uri="{BB962C8B-B14F-4D97-AF65-F5344CB8AC3E}">
        <p14:creationId xmlns:p14="http://schemas.microsoft.com/office/powerpoint/2010/main" val="1086809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a:t>ПЛОЩА ПРЯМОКУТНИКА ЗА ДОПОМОГОЮ ФУНКЦІЇ</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7B00E3AC-3D5E-4089-9798-EBF9A7C15B75}"/>
              </a:ext>
            </a:extLst>
          </p:cNvPr>
          <p:cNvPicPr>
            <a:picLocks noChangeAspect="1"/>
          </p:cNvPicPr>
          <p:nvPr/>
        </p:nvPicPr>
        <p:blipFill>
          <a:blip r:embed="rId2"/>
          <a:stretch>
            <a:fillRect/>
          </a:stretch>
        </p:blipFill>
        <p:spPr>
          <a:xfrm>
            <a:off x="4221635" y="729204"/>
            <a:ext cx="3748730" cy="6128795"/>
          </a:xfrm>
          <a:prstGeom prst="rect">
            <a:avLst/>
          </a:prstGeom>
        </p:spPr>
      </p:pic>
    </p:spTree>
    <p:extLst>
      <p:ext uri="{BB962C8B-B14F-4D97-AF65-F5344CB8AC3E}">
        <p14:creationId xmlns:p14="http://schemas.microsoft.com/office/powerpoint/2010/main" val="3057128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a:bodyPr>
          <a:lstStyle/>
          <a:p>
            <a:pPr marL="720000"/>
            <a:r>
              <a:rPr lang="ru-RU" b="1" dirty="0"/>
              <a:t>ПЛОЩА КОЛА</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70779EB-1167-495B-9D0C-437E91B3287E}"/>
              </a:ext>
            </a:extLst>
          </p:cNvPr>
          <p:cNvPicPr>
            <a:picLocks noChangeAspect="1"/>
          </p:cNvPicPr>
          <p:nvPr/>
        </p:nvPicPr>
        <p:blipFill>
          <a:blip r:embed="rId2"/>
          <a:stretch>
            <a:fillRect/>
          </a:stretch>
        </p:blipFill>
        <p:spPr>
          <a:xfrm>
            <a:off x="4049190" y="857691"/>
            <a:ext cx="4093617" cy="6000308"/>
          </a:xfrm>
          <a:prstGeom prst="rect">
            <a:avLst/>
          </a:prstGeom>
        </p:spPr>
      </p:pic>
    </p:spTree>
    <p:extLst>
      <p:ext uri="{BB962C8B-B14F-4D97-AF65-F5344CB8AC3E}">
        <p14:creationId xmlns:p14="http://schemas.microsoft.com/office/powerpoint/2010/main" val="2609375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4B4634F6-3CF9-4AFA-90F1-064E07116306}"/>
              </a:ext>
            </a:extLst>
          </p:cNvPr>
          <p:cNvPicPr>
            <a:picLocks noChangeAspect="1"/>
          </p:cNvPicPr>
          <p:nvPr/>
        </p:nvPicPr>
        <p:blipFill>
          <a:blip r:embed="rId2"/>
          <a:stretch>
            <a:fillRect/>
          </a:stretch>
        </p:blipFill>
        <p:spPr>
          <a:xfrm>
            <a:off x="4264540" y="960698"/>
            <a:ext cx="3662920" cy="5897301"/>
          </a:xfrm>
          <a:prstGeom prst="rect">
            <a:avLst/>
          </a:prstGeom>
        </p:spPr>
      </p:pic>
    </p:spTree>
    <p:extLst>
      <p:ext uri="{BB962C8B-B14F-4D97-AF65-F5344CB8AC3E}">
        <p14:creationId xmlns:p14="http://schemas.microsoft.com/office/powerpoint/2010/main" val="1662229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75FF0A34-CEDF-4AAA-BD8F-007C9F4F2245}"/>
              </a:ext>
            </a:extLst>
          </p:cNvPr>
          <p:cNvPicPr>
            <a:picLocks noChangeAspect="1"/>
          </p:cNvPicPr>
          <p:nvPr/>
        </p:nvPicPr>
        <p:blipFill>
          <a:blip r:embed="rId2"/>
          <a:stretch>
            <a:fillRect/>
          </a:stretch>
        </p:blipFill>
        <p:spPr>
          <a:xfrm>
            <a:off x="4696407" y="0"/>
            <a:ext cx="2799184" cy="6858000"/>
          </a:xfrm>
          <a:prstGeom prst="rect">
            <a:avLst/>
          </a:prstGeom>
        </p:spPr>
      </p:pic>
    </p:spTree>
    <p:extLst>
      <p:ext uri="{BB962C8B-B14F-4D97-AF65-F5344CB8AC3E}">
        <p14:creationId xmlns:p14="http://schemas.microsoft.com/office/powerpoint/2010/main" val="1462203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Вбудовування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Ключове слово </a:t>
            </a:r>
            <a:r>
              <a:rPr lang="en-US" sz="1800" b="1" dirty="0">
                <a:solidFill>
                  <a:schemeClr val="accent5">
                    <a:lumMod val="75000"/>
                  </a:schemeClr>
                </a:solidFill>
                <a:highlight>
                  <a:srgbClr val="00FF00"/>
                </a:highlight>
                <a:latin typeface="Consolas" panose="020B0609020204030204" pitchFamily="49" charset="0"/>
              </a:rPr>
              <a:t>inline</a:t>
            </a:r>
            <a:r>
              <a:rPr lang="en-US" sz="1800" b="1" dirty="0">
                <a:highlight>
                  <a:srgbClr val="00FF00"/>
                </a:highlight>
              </a:rPr>
              <a:t> </a:t>
            </a:r>
          </a:p>
          <a:p>
            <a:pPr marL="540000" indent="360000">
              <a:lnSpc>
                <a:spcPct val="150000"/>
              </a:lnSpc>
              <a:spcBef>
                <a:spcPts val="0"/>
              </a:spcBef>
              <a:buNone/>
            </a:pPr>
            <a:r>
              <a:rPr lang="uk-UA" sz="1800" dirty="0"/>
              <a:t>У минулому </a:t>
            </a:r>
            <a:r>
              <a:rPr lang="uk-UA" sz="1800" dirty="0" err="1"/>
              <a:t>уроці</a:t>
            </a:r>
            <a:r>
              <a:rPr lang="uk-UA" sz="1800" dirty="0"/>
              <a:t> ми познайомилися з поняттям функції. І з'ясували, що коли програма зустрічає виклик функції, вона відразу ж звертається до тіла цієї функції і виконує його. </a:t>
            </a:r>
            <a:r>
              <a:rPr lang="uk-UA" sz="1800" b="1" dirty="0">
                <a:highlight>
                  <a:srgbClr val="00FFFF"/>
                </a:highlight>
              </a:rPr>
              <a:t>Цей процес істотно скорочує код програми, але при цьому збільшує час її виконання за рахунок постійних звернень до опису конкретної викликаної функції</a:t>
            </a:r>
            <a:r>
              <a:rPr lang="uk-UA" sz="1800" dirty="0"/>
              <a:t>. Але буває й по-іншому. Деякі функції в мові </a:t>
            </a:r>
            <a:r>
              <a:rPr lang="en-US" sz="1800" dirty="0"/>
              <a:t>C++ </a:t>
            </a:r>
            <a:r>
              <a:rPr lang="uk-UA" sz="1800" dirty="0"/>
              <a:t>можна визначити з використанням спеціального службового слова </a:t>
            </a:r>
            <a:r>
              <a:rPr lang="en-US" sz="1800" dirty="0">
                <a:solidFill>
                  <a:schemeClr val="accent5">
                    <a:lumMod val="75000"/>
                  </a:schemeClr>
                </a:solidFill>
                <a:latin typeface="Consolas" panose="020B0609020204030204" pitchFamily="49" charset="0"/>
              </a:rPr>
              <a:t>inline</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Цей специфікатор дає змогу визначити функцію як вбудовану, тобто ту, яка підставляється в текст програми в місцях звернення до цієї функції</a:t>
            </a:r>
            <a:r>
              <a:rPr lang="uk-UA" sz="1800" dirty="0"/>
              <a:t>. Наприклад, наступна функція визначена як та, що підставляється:</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12E73424-0E82-4F0E-A776-58DF96F853CD}"/>
              </a:ext>
            </a:extLst>
          </p:cNvPr>
          <p:cNvPicPr>
            <a:picLocks noChangeAspect="1"/>
          </p:cNvPicPr>
          <p:nvPr/>
        </p:nvPicPr>
        <p:blipFill>
          <a:blip r:embed="rId2"/>
          <a:stretch>
            <a:fillRect/>
          </a:stretch>
        </p:blipFill>
        <p:spPr>
          <a:xfrm>
            <a:off x="3196541" y="4874314"/>
            <a:ext cx="5798916" cy="1777770"/>
          </a:xfrm>
          <a:prstGeom prst="rect">
            <a:avLst/>
          </a:prstGeom>
        </p:spPr>
      </p:pic>
    </p:spTree>
    <p:extLst>
      <p:ext uri="{BB962C8B-B14F-4D97-AF65-F5344CB8AC3E}">
        <p14:creationId xmlns:p14="http://schemas.microsoft.com/office/powerpoint/2010/main" val="2754058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Вбудовування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Обробляючи кожен виклик вбудованої функції </a:t>
            </a:r>
            <a:r>
              <a:rPr lang="en-US" sz="1800" dirty="0">
                <a:solidFill>
                  <a:schemeClr val="accent5">
                    <a:lumMod val="75000"/>
                  </a:schemeClr>
                </a:solidFill>
                <a:latin typeface="Consolas" panose="020B0609020204030204" pitchFamily="49" charset="0"/>
              </a:rPr>
              <a:t>module</a:t>
            </a:r>
            <a:r>
              <a:rPr lang="en-US" sz="1800" dirty="0"/>
              <a:t>, </a:t>
            </a:r>
            <a:r>
              <a:rPr lang="uk-UA" sz="1800" b="1" dirty="0">
                <a:highlight>
                  <a:srgbClr val="00FF00"/>
                </a:highlight>
              </a:rPr>
              <a:t>компілятор підставляє на місце її виклику, тобто текст програми, код операторів тіла функції</a:t>
            </a:r>
            <a:r>
              <a:rPr lang="uk-UA" sz="1800" dirty="0"/>
              <a:t>. Тим самим при багаторазових викликах функції, що підставляється, розмір програми може збільшитися, </a:t>
            </a:r>
            <a:r>
              <a:rPr lang="uk-UA" sz="1800" b="1" dirty="0">
                <a:highlight>
                  <a:srgbClr val="00FFFF"/>
                </a:highlight>
              </a:rPr>
              <a:t>проте виключаються часові витрати на звернення до функції</a:t>
            </a:r>
            <a:r>
              <a:rPr lang="uk-UA" sz="1800" dirty="0"/>
              <a:t>, яка викликається, і повернення з неї в основну функцію програми. </a:t>
            </a:r>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highlight>
                  <a:srgbClr val="00FF00"/>
                </a:highlight>
              </a:rPr>
              <a:t>Примітка</a:t>
            </a:r>
            <a:r>
              <a:rPr lang="ru-RU" sz="1800" dirty="0"/>
              <a:t>. </a:t>
            </a:r>
            <a:r>
              <a:rPr lang="ru-RU" sz="1800" dirty="0" err="1"/>
              <a:t>Найбільш</a:t>
            </a:r>
            <a:r>
              <a:rPr lang="ru-RU" sz="1800" dirty="0"/>
              <a:t> </a:t>
            </a:r>
            <a:r>
              <a:rPr lang="ru-RU" sz="1800" dirty="0" err="1"/>
              <a:t>ефективно</a:t>
            </a:r>
            <a:r>
              <a:rPr lang="ru-RU" sz="1800" dirty="0"/>
              <a:t> </a:t>
            </a:r>
            <a:r>
              <a:rPr lang="ru-RU" sz="1800" dirty="0" err="1"/>
              <a:t>використовувати</a:t>
            </a:r>
            <a:r>
              <a:rPr lang="ru-RU" sz="1800" dirty="0"/>
              <a:t> </a:t>
            </a:r>
            <a:r>
              <a:rPr lang="ru-RU" sz="1800" dirty="0" err="1"/>
              <a:t>функції</a:t>
            </a:r>
            <a:r>
              <a:rPr lang="ru-RU" sz="1800" dirty="0"/>
              <a:t>, </a:t>
            </a:r>
            <a:r>
              <a:rPr lang="ru-RU" sz="1800" dirty="0" err="1"/>
              <a:t>що</a:t>
            </a:r>
            <a:r>
              <a:rPr lang="ru-RU" sz="1800" dirty="0"/>
              <a:t> </a:t>
            </a:r>
            <a:r>
              <a:rPr lang="ru-RU" sz="1800" dirty="0" err="1"/>
              <a:t>підставляються</a:t>
            </a:r>
            <a:r>
              <a:rPr lang="ru-RU" sz="1800" dirty="0"/>
              <a:t>, у тих </a:t>
            </a:r>
            <a:r>
              <a:rPr lang="ru-RU" sz="1800" dirty="0" err="1"/>
              <a:t>випадках</a:t>
            </a:r>
            <a:r>
              <a:rPr lang="ru-RU" sz="1800" dirty="0"/>
              <a:t>, коли </a:t>
            </a:r>
            <a:r>
              <a:rPr lang="ru-RU" sz="1800" dirty="0" err="1"/>
              <a:t>тіло</a:t>
            </a:r>
            <a:r>
              <a:rPr lang="ru-RU" sz="1800" dirty="0"/>
              <a:t> </a:t>
            </a:r>
            <a:r>
              <a:rPr lang="ru-RU" sz="1800" dirty="0" err="1"/>
              <a:t>функції</a:t>
            </a:r>
            <a:r>
              <a:rPr lang="ru-RU" sz="1800" dirty="0"/>
              <a:t> </a:t>
            </a:r>
            <a:r>
              <a:rPr lang="ru-RU" sz="1800" dirty="0" err="1"/>
              <a:t>складається</a:t>
            </a:r>
            <a:r>
              <a:rPr lang="ru-RU" sz="1800" dirty="0"/>
              <a:t> </a:t>
            </a:r>
            <a:r>
              <a:rPr lang="ru-RU" sz="1800" dirty="0" err="1"/>
              <a:t>всього</a:t>
            </a:r>
            <a:r>
              <a:rPr lang="ru-RU" sz="1800" dirty="0"/>
              <a:t> з </a:t>
            </a:r>
            <a:r>
              <a:rPr lang="ru-RU" sz="1800" dirty="0" err="1"/>
              <a:t>декількох</a:t>
            </a:r>
            <a:r>
              <a:rPr lang="ru-RU" sz="1800" dirty="0"/>
              <a:t> </a:t>
            </a:r>
            <a:r>
              <a:rPr lang="ru-RU" sz="1800" dirty="0" err="1"/>
              <a:t>операторів</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3128746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Вбудовування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Трапляється так, що компілятор не може визначити функцію як вбудовану і </a:t>
            </a:r>
            <a:r>
              <a:rPr lang="uk-UA" sz="1800" b="1" dirty="0">
                <a:highlight>
                  <a:srgbClr val="00FF00"/>
                </a:highlight>
              </a:rPr>
              <a:t>просто ігнорує ключове слово</a:t>
            </a:r>
            <a:r>
              <a:rPr lang="uk-UA" sz="1800" dirty="0"/>
              <a:t> </a:t>
            </a:r>
            <a:r>
              <a:rPr lang="en-US" sz="1800" dirty="0">
                <a:solidFill>
                  <a:schemeClr val="accent5">
                    <a:lumMod val="75000"/>
                  </a:schemeClr>
                </a:solidFill>
                <a:latin typeface="Consolas" panose="020B0609020204030204" pitchFamily="49" charset="0"/>
              </a:rPr>
              <a:t>inline</a:t>
            </a:r>
            <a:r>
              <a:rPr lang="en-US" sz="1800" dirty="0"/>
              <a:t>. </a:t>
            </a:r>
            <a:r>
              <a:rPr lang="uk-UA" sz="1800" dirty="0"/>
              <a:t>Перелічимо причини, які призводять до такого результату: </a:t>
            </a:r>
            <a:endParaRPr lang="en-US" sz="1800" dirty="0"/>
          </a:p>
          <a:p>
            <a:pPr marL="882900" indent="-342900">
              <a:lnSpc>
                <a:spcPct val="150000"/>
              </a:lnSpc>
              <a:spcBef>
                <a:spcPts val="0"/>
              </a:spcBef>
              <a:buAutoNum type="arabicPeriod"/>
            </a:pPr>
            <a:r>
              <a:rPr lang="uk-UA" sz="1800" dirty="0"/>
              <a:t>Занадто великий розмір функції. </a:t>
            </a:r>
            <a:endParaRPr lang="en-US" sz="1800" dirty="0"/>
          </a:p>
          <a:p>
            <a:pPr marL="882900" indent="-342900">
              <a:lnSpc>
                <a:spcPct val="150000"/>
              </a:lnSpc>
              <a:spcBef>
                <a:spcPts val="0"/>
              </a:spcBef>
              <a:buAutoNum type="arabicPeriod"/>
            </a:pPr>
            <a:r>
              <a:rPr lang="uk-UA" sz="1800" dirty="0"/>
              <a:t>Функція є рекурсивною </a:t>
            </a:r>
            <a:endParaRPr lang="en-US" sz="1800" dirty="0"/>
          </a:p>
          <a:p>
            <a:pPr marL="882900" indent="-342900">
              <a:lnSpc>
                <a:spcPct val="150000"/>
              </a:lnSpc>
              <a:spcBef>
                <a:spcPts val="0"/>
              </a:spcBef>
              <a:buAutoNum type="arabicPeriod"/>
            </a:pPr>
            <a:r>
              <a:rPr lang="uk-UA" sz="1800" dirty="0"/>
              <a:t>Функція повторюється в одному і тому ж виразі кілька разів </a:t>
            </a:r>
            <a:endParaRPr lang="en-US" sz="1800" dirty="0"/>
          </a:p>
          <a:p>
            <a:pPr marL="882900" indent="-342900">
              <a:lnSpc>
                <a:spcPct val="150000"/>
              </a:lnSpc>
              <a:spcBef>
                <a:spcPts val="0"/>
              </a:spcBef>
              <a:buAutoNum type="arabicPeriod"/>
            </a:pPr>
            <a:r>
              <a:rPr lang="uk-UA" sz="1800" dirty="0"/>
              <a:t>Функція містить </a:t>
            </a:r>
            <a:r>
              <a:rPr lang="uk-UA" sz="1800" dirty="0">
                <a:solidFill>
                  <a:schemeClr val="accent5">
                    <a:lumMod val="75000"/>
                  </a:schemeClr>
                </a:solidFill>
                <a:latin typeface="Consolas" panose="020B0609020204030204" pitchFamily="49" charset="0"/>
              </a:rPr>
              <a:t>цикл</a:t>
            </a:r>
            <a:r>
              <a:rPr lang="uk-UA" sz="1800" dirty="0"/>
              <a:t>, </a:t>
            </a:r>
            <a:r>
              <a:rPr lang="en-US" sz="1800" dirty="0">
                <a:solidFill>
                  <a:schemeClr val="accent5">
                    <a:lumMod val="75000"/>
                  </a:schemeClr>
                </a:solidFill>
                <a:latin typeface="Consolas" panose="020B0609020204030204" pitchFamily="49" charset="0"/>
              </a:rPr>
              <a:t>switch</a:t>
            </a:r>
            <a:r>
              <a:rPr lang="en-US" sz="1800" dirty="0"/>
              <a:t> </a:t>
            </a:r>
            <a:r>
              <a:rPr lang="uk-UA" sz="1800" dirty="0"/>
              <a:t>або </a:t>
            </a:r>
            <a:r>
              <a:rPr lang="en-US" sz="1800" dirty="0">
                <a:solidFill>
                  <a:schemeClr val="accent5">
                    <a:lumMod val="75000"/>
                  </a:schemeClr>
                </a:solidFill>
                <a:latin typeface="Consolas" panose="020B0609020204030204" pitchFamily="49" charset="0"/>
              </a:rPr>
              <a:t>if</a:t>
            </a:r>
            <a:r>
              <a:rPr lang="en-US" sz="1800" dirty="0"/>
              <a:t>. </a:t>
            </a:r>
          </a:p>
          <a:p>
            <a:pPr marL="540000" indent="0">
              <a:lnSpc>
                <a:spcPct val="150000"/>
              </a:lnSpc>
              <a:spcBef>
                <a:spcPts val="0"/>
              </a:spcBef>
              <a:buNone/>
            </a:pPr>
            <a:endParaRPr lang="en-US" sz="1800" dirty="0"/>
          </a:p>
          <a:p>
            <a:pPr marL="540000" indent="0">
              <a:lnSpc>
                <a:spcPct val="150000"/>
              </a:lnSpc>
              <a:spcBef>
                <a:spcPts val="0"/>
              </a:spcBef>
              <a:buNone/>
            </a:pPr>
            <a:r>
              <a:rPr lang="uk-UA" sz="1800" dirty="0"/>
              <a:t>Як бачите, усе просто, але </a:t>
            </a:r>
            <a:r>
              <a:rPr lang="en-US" sz="1800" dirty="0"/>
              <a:t>inline-</a:t>
            </a:r>
            <a:r>
              <a:rPr lang="uk-UA" sz="1800" dirty="0"/>
              <a:t>функції — не єдиний спосіб вбудовування.</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195799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Розкриття макросу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Крім</a:t>
            </a:r>
            <a:r>
              <a:rPr lang="ru-RU" sz="1800" dirty="0"/>
              <a:t> </a:t>
            </a:r>
            <a:r>
              <a:rPr lang="ru-RU" sz="1800" dirty="0" err="1"/>
              <a:t>виклику</a:t>
            </a:r>
            <a:r>
              <a:rPr lang="ru-RU" sz="1800" dirty="0"/>
              <a:t> </a:t>
            </a:r>
            <a:r>
              <a:rPr lang="ru-RU" sz="1800" dirty="0" err="1"/>
              <a:t>функції</a:t>
            </a:r>
            <a:r>
              <a:rPr lang="ru-RU" sz="1800" dirty="0"/>
              <a:t>, для </a:t>
            </a:r>
            <a:r>
              <a:rPr lang="ru-RU" sz="1800" dirty="0" err="1"/>
              <a:t>вбудовування</a:t>
            </a:r>
            <a:r>
              <a:rPr lang="ru-RU" sz="1800" dirty="0"/>
              <a:t> в </a:t>
            </a:r>
            <a:r>
              <a:rPr lang="ru-RU" sz="1800" dirty="0" err="1"/>
              <a:t>програму</a:t>
            </a:r>
            <a:r>
              <a:rPr lang="ru-RU" sz="1800" dirty="0"/>
              <a:t> </a:t>
            </a:r>
            <a:r>
              <a:rPr lang="ru-RU" sz="1800" dirty="0" err="1"/>
              <a:t>повторюваного</a:t>
            </a:r>
            <a:r>
              <a:rPr lang="ru-RU" sz="1800" dirty="0"/>
              <a:t> фрагмента </a:t>
            </a:r>
            <a:r>
              <a:rPr lang="ru-RU" sz="1800" dirty="0" err="1"/>
              <a:t>використовують</a:t>
            </a:r>
            <a:r>
              <a:rPr lang="ru-RU" sz="1800" dirty="0"/>
              <a:t> так </a:t>
            </a:r>
            <a:r>
              <a:rPr lang="ru-RU" sz="1800" dirty="0" err="1"/>
              <a:t>зване</a:t>
            </a:r>
            <a:r>
              <a:rPr lang="ru-RU" sz="1800" dirty="0"/>
              <a:t> </a:t>
            </a:r>
            <a:r>
              <a:rPr lang="ru-RU" sz="1800" b="1" dirty="0" err="1">
                <a:highlight>
                  <a:srgbClr val="00FF00"/>
                </a:highlight>
              </a:rPr>
              <a:t>розкриття</a:t>
            </a:r>
            <a:r>
              <a:rPr lang="ru-RU" sz="1800" b="1" dirty="0">
                <a:highlight>
                  <a:srgbClr val="00FF00"/>
                </a:highlight>
              </a:rPr>
              <a:t> макросу</a:t>
            </a:r>
            <a:r>
              <a:rPr lang="ru-RU" sz="1800" dirty="0"/>
              <a:t>. Для </a:t>
            </a:r>
            <a:r>
              <a:rPr lang="ru-RU" sz="1800" dirty="0" err="1"/>
              <a:t>цих</a:t>
            </a:r>
            <a:r>
              <a:rPr lang="ru-RU" sz="1800" dirty="0"/>
              <a:t> </a:t>
            </a:r>
            <a:r>
              <a:rPr lang="ru-RU" sz="1800" dirty="0" err="1"/>
              <a:t>цілей</a:t>
            </a:r>
            <a:r>
              <a:rPr lang="ru-RU" sz="1800" dirty="0"/>
              <a:t> </a:t>
            </a:r>
            <a:r>
              <a:rPr lang="ru-RU" sz="1800" dirty="0" err="1"/>
              <a:t>застосовується</a:t>
            </a:r>
            <a:r>
              <a:rPr lang="ru-RU" sz="1800" dirty="0"/>
              <a:t> </a:t>
            </a:r>
            <a:r>
              <a:rPr lang="ru-RU" sz="1800" b="1" dirty="0">
                <a:highlight>
                  <a:srgbClr val="00FF00"/>
                </a:highlight>
              </a:rPr>
              <a:t>директива </a:t>
            </a:r>
            <a:r>
              <a:rPr lang="ru-RU" sz="1800" b="1" dirty="0" err="1">
                <a:highlight>
                  <a:srgbClr val="00FF00"/>
                </a:highlight>
              </a:rPr>
              <a:t>препроцесора</a:t>
            </a:r>
            <a:r>
              <a:rPr lang="ru-RU" sz="1800" dirty="0"/>
              <a:t> </a:t>
            </a:r>
            <a:r>
              <a:rPr lang="ru-RU" sz="1800" dirty="0">
                <a:solidFill>
                  <a:schemeClr val="accent5">
                    <a:lumMod val="75000"/>
                  </a:schemeClr>
                </a:solidFill>
                <a:latin typeface="Consolas" panose="020B0609020204030204" pitchFamily="49" charset="0"/>
              </a:rPr>
              <a:t>#define</a:t>
            </a:r>
            <a:r>
              <a:rPr lang="ru-RU" sz="1800" dirty="0"/>
              <a:t> з таким синтаксисом:</a:t>
            </a:r>
            <a:r>
              <a:rPr lang="en-US" sz="1800" dirty="0"/>
              <a:t> </a:t>
            </a:r>
            <a:r>
              <a:rPr lang="ru-RU" sz="1800" dirty="0">
                <a:solidFill>
                  <a:schemeClr val="accent5">
                    <a:lumMod val="75000"/>
                  </a:schemeClr>
                </a:solidFill>
                <a:latin typeface="Consolas" panose="020B0609020204030204" pitchFamily="49" charset="0"/>
              </a:rPr>
              <a:t>#define </a:t>
            </a:r>
            <a:r>
              <a:rPr lang="ru-RU" sz="1800" dirty="0" err="1">
                <a:solidFill>
                  <a:schemeClr val="accent5">
                    <a:lumMod val="75000"/>
                  </a:schemeClr>
                </a:solidFill>
                <a:latin typeface="Consolas" panose="020B0609020204030204" pitchFamily="49" charset="0"/>
              </a:rPr>
              <a:t>Ім'я_макросу</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Параметри</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Вираз</a:t>
            </a:r>
            <a:r>
              <a:rPr lang="ru-RU" sz="1800" dirty="0">
                <a:solidFill>
                  <a:schemeClr val="accent5">
                    <a:lumMod val="75000"/>
                  </a:schemeClr>
                </a:solidFill>
                <a:latin typeface="Consolas" panose="020B0609020204030204" pitchFamily="49" charset="0"/>
              </a:rPr>
              <a:t>)</a:t>
            </a: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7A297429-F80D-4A95-A23E-574EC5963972}"/>
              </a:ext>
            </a:extLst>
          </p:cNvPr>
          <p:cNvPicPr>
            <a:picLocks noChangeAspect="1"/>
          </p:cNvPicPr>
          <p:nvPr/>
        </p:nvPicPr>
        <p:blipFill>
          <a:blip r:embed="rId2"/>
          <a:stretch>
            <a:fillRect/>
          </a:stretch>
        </p:blipFill>
        <p:spPr>
          <a:xfrm>
            <a:off x="3947466" y="2210528"/>
            <a:ext cx="4297068" cy="4647472"/>
          </a:xfrm>
          <a:prstGeom prst="rect">
            <a:avLst/>
          </a:prstGeom>
        </p:spPr>
      </p:pic>
    </p:spTree>
    <p:extLst>
      <p:ext uri="{BB962C8B-B14F-4D97-AF65-F5344CB8AC3E}">
        <p14:creationId xmlns:p14="http://schemas.microsoft.com/office/powerpoint/2010/main" val="739356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Розкриття макросу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1. За допомогою директиви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define </a:t>
            </a:r>
            <a:r>
              <a:rPr lang="uk-UA" sz="1800" dirty="0"/>
              <a:t>оголошуються три макроси </a:t>
            </a:r>
            <a:r>
              <a:rPr lang="en-US" sz="1800" dirty="0" err="1">
                <a:solidFill>
                  <a:schemeClr val="accent5">
                    <a:lumMod val="75000"/>
                  </a:schemeClr>
                </a:solidFill>
                <a:latin typeface="Consolas" panose="020B0609020204030204" pitchFamily="49" charset="0"/>
              </a:rPr>
              <a:t>sqr</a:t>
            </a:r>
            <a:r>
              <a:rPr lang="en-US" sz="1800" dirty="0">
                <a:solidFill>
                  <a:schemeClr val="accent5">
                    <a:lumMod val="75000"/>
                  </a:schemeClr>
                </a:solidFill>
                <a:latin typeface="Consolas" panose="020B0609020204030204" pitchFamily="49" charset="0"/>
              </a:rPr>
              <a:t>(X)</a:t>
            </a:r>
            <a:r>
              <a:rPr lang="en-US" sz="1800" dirty="0"/>
              <a:t>, </a:t>
            </a:r>
            <a:r>
              <a:rPr lang="en-US" sz="1800" dirty="0">
                <a:solidFill>
                  <a:schemeClr val="accent5">
                    <a:lumMod val="75000"/>
                  </a:schemeClr>
                </a:solidFill>
                <a:latin typeface="Consolas" panose="020B0609020204030204" pitchFamily="49" charset="0"/>
              </a:rPr>
              <a:t>cube(X)</a:t>
            </a:r>
            <a:r>
              <a:rPr lang="en-US" sz="1800" dirty="0"/>
              <a:t> </a:t>
            </a:r>
            <a:r>
              <a:rPr lang="uk-UA" sz="1800" dirty="0"/>
              <a:t>та </a:t>
            </a:r>
            <a:r>
              <a:rPr lang="en-US" sz="1800" dirty="0">
                <a:solidFill>
                  <a:schemeClr val="accent5">
                    <a:lumMod val="75000"/>
                  </a:schemeClr>
                </a:solidFill>
                <a:latin typeface="Consolas" panose="020B0609020204030204" pitchFamily="49" charset="0"/>
              </a:rPr>
              <a:t>abs(X)</a:t>
            </a:r>
            <a:r>
              <a:rPr lang="en-US" sz="1800" dirty="0"/>
              <a:t>. </a:t>
            </a:r>
          </a:p>
          <a:p>
            <a:pPr marL="540000" indent="360000">
              <a:lnSpc>
                <a:spcPct val="150000"/>
              </a:lnSpc>
              <a:spcBef>
                <a:spcPts val="0"/>
              </a:spcBef>
              <a:buNone/>
            </a:pPr>
            <a:r>
              <a:rPr lang="en-US" sz="1800" dirty="0"/>
              <a:t>2. </a:t>
            </a:r>
            <a:r>
              <a:rPr lang="uk-UA" sz="1800" dirty="0"/>
              <a:t>У функції </a:t>
            </a:r>
            <a:r>
              <a:rPr lang="en-US" sz="1800" dirty="0">
                <a:solidFill>
                  <a:schemeClr val="accent5">
                    <a:lumMod val="75000"/>
                  </a:schemeClr>
                </a:solidFill>
                <a:latin typeface="Consolas" panose="020B0609020204030204" pitchFamily="49" charset="0"/>
              </a:rPr>
              <a:t>main</a:t>
            </a:r>
            <a:r>
              <a:rPr lang="en-US" sz="1800" dirty="0"/>
              <a:t> </a:t>
            </a:r>
            <a:r>
              <a:rPr lang="uk-UA" sz="1800" dirty="0"/>
              <a:t>відбувається виклик вищеописаних макросів по імені.</a:t>
            </a:r>
            <a:endParaRPr lang="en-US" sz="1800" dirty="0"/>
          </a:p>
          <a:p>
            <a:pPr marL="540000" indent="360000">
              <a:lnSpc>
                <a:spcPct val="150000"/>
              </a:lnSpc>
              <a:spcBef>
                <a:spcPts val="0"/>
              </a:spcBef>
              <a:buNone/>
            </a:pPr>
            <a:r>
              <a:rPr lang="uk-UA" sz="1800" dirty="0"/>
              <a:t>3. Препроцесор розкриває макрос (тобто підставляє на місце виклику вираз із директиви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define</a:t>
            </a:r>
            <a:r>
              <a:rPr lang="en-US" sz="1800" dirty="0"/>
              <a:t>) </a:t>
            </a:r>
            <a:r>
              <a:rPr lang="uk-UA" sz="1800" dirty="0"/>
              <a:t>і передає отриманий текст компілятору. </a:t>
            </a:r>
            <a:endParaRPr lang="en-US" sz="1800" dirty="0"/>
          </a:p>
          <a:p>
            <a:pPr marL="540000" indent="360000">
              <a:lnSpc>
                <a:spcPct val="150000"/>
              </a:lnSpc>
              <a:spcBef>
                <a:spcPts val="0"/>
              </a:spcBef>
              <a:buNone/>
            </a:pPr>
            <a:r>
              <a:rPr lang="uk-UA" sz="1800" dirty="0"/>
              <a:t>4. Після вбудовування вираз у </a:t>
            </a:r>
            <a:r>
              <a:rPr lang="en-US" sz="1800" dirty="0">
                <a:solidFill>
                  <a:schemeClr val="accent5">
                    <a:lumMod val="75000"/>
                  </a:schemeClr>
                </a:solidFill>
                <a:latin typeface="Consolas" panose="020B0609020204030204" pitchFamily="49" charset="0"/>
              </a:rPr>
              <a:t>main</a:t>
            </a:r>
            <a:r>
              <a:rPr lang="en-US" sz="1800" dirty="0"/>
              <a:t> </a:t>
            </a:r>
            <a:r>
              <a:rPr lang="uk-UA" sz="1800" dirty="0"/>
              <a:t>виглядає для програми так</a:t>
            </a:r>
            <a:r>
              <a:rPr lang="en-US" sz="1800" dirty="0"/>
              <a:t>:</a:t>
            </a:r>
          </a:p>
          <a:p>
            <a:pPr marL="540000" indent="360000">
              <a:lnSpc>
                <a:spcPct val="150000"/>
              </a:lnSpc>
              <a:spcBef>
                <a:spcPts val="0"/>
              </a:spcBef>
              <a:buNone/>
            </a:pPr>
            <a:r>
              <a:rPr lang="fr-FR" sz="1800" dirty="0">
                <a:solidFill>
                  <a:schemeClr val="accent5">
                    <a:lumMod val="75000"/>
                  </a:schemeClr>
                </a:solidFill>
                <a:latin typeface="Consolas" panose="020B0609020204030204" pitchFamily="49" charset="0"/>
              </a:rPr>
              <a:t>= ((t+8) * (t+8)) — ((((t-8)) * (t-8)) * (t-8)); </a:t>
            </a:r>
          </a:p>
          <a:p>
            <a:pPr marL="540000" indent="360000">
              <a:lnSpc>
                <a:spcPct val="150000"/>
              </a:lnSpc>
              <a:spcBef>
                <a:spcPts val="0"/>
              </a:spcBef>
              <a:buNone/>
            </a:pPr>
            <a:r>
              <a:rPr lang="fr-FR" sz="1800" dirty="0">
                <a:solidFill>
                  <a:schemeClr val="accent5">
                    <a:lumMod val="75000"/>
                  </a:schemeClr>
                </a:solidFill>
                <a:latin typeface="Consolas" panose="020B0609020204030204" pitchFamily="49" charset="0"/>
              </a:rPr>
              <a:t>cout &lt;&lt; sqrt(((y &lt; 0)? -(y) : y));</a:t>
            </a:r>
          </a:p>
          <a:p>
            <a:pPr marL="540000" indent="360000">
              <a:lnSpc>
                <a:spcPct val="150000"/>
              </a:lnSpc>
              <a:spcBef>
                <a:spcPts val="0"/>
              </a:spcBef>
              <a:buNone/>
            </a:pPr>
            <a:endParaRPr lang="en-US" sz="1800" b="1" dirty="0">
              <a:highlight>
                <a:srgbClr val="00FF00"/>
              </a:highlight>
            </a:endParaRPr>
          </a:p>
          <a:p>
            <a:pPr marL="540000" indent="360000">
              <a:lnSpc>
                <a:spcPct val="150000"/>
              </a:lnSpc>
              <a:spcBef>
                <a:spcPts val="0"/>
              </a:spcBef>
              <a:buNone/>
            </a:pPr>
            <a:r>
              <a:rPr lang="ru-RU" sz="1800" b="1" dirty="0" err="1">
                <a:highlight>
                  <a:srgbClr val="00FF00"/>
                </a:highlight>
              </a:rPr>
              <a:t>Примітка</a:t>
            </a:r>
            <a:r>
              <a:rPr lang="ru-RU" sz="1800" dirty="0"/>
              <a:t>. Треба </a:t>
            </a:r>
            <a:r>
              <a:rPr lang="ru-RU" sz="1800" dirty="0" err="1"/>
              <a:t>звернути</a:t>
            </a:r>
            <a:r>
              <a:rPr lang="ru-RU" sz="1800" dirty="0"/>
              <a:t> </a:t>
            </a:r>
            <a:r>
              <a:rPr lang="ru-RU" sz="1800" dirty="0" err="1"/>
              <a:t>увагу</a:t>
            </a:r>
            <a:r>
              <a:rPr lang="ru-RU" sz="1800" dirty="0"/>
              <a:t> на </a:t>
            </a:r>
            <a:r>
              <a:rPr lang="ru-RU" sz="1800" dirty="0" err="1"/>
              <a:t>використання</a:t>
            </a:r>
            <a:r>
              <a:rPr lang="ru-RU" sz="1800" dirty="0"/>
              <a:t> </a:t>
            </a:r>
            <a:r>
              <a:rPr lang="ru-RU" sz="1800" dirty="0" err="1"/>
              <a:t>дужок</a:t>
            </a:r>
            <a:r>
              <a:rPr lang="ru-RU" sz="1800" dirty="0"/>
              <a:t> при </a:t>
            </a:r>
            <a:r>
              <a:rPr lang="ru-RU" sz="1800" dirty="0" err="1"/>
              <a:t>оголошенні</a:t>
            </a:r>
            <a:r>
              <a:rPr lang="ru-RU" sz="1800" dirty="0"/>
              <a:t> макросу. За </a:t>
            </a:r>
            <a:r>
              <a:rPr lang="ru-RU" sz="1800" dirty="0" err="1"/>
              <a:t>допомогою</a:t>
            </a:r>
            <a:r>
              <a:rPr lang="ru-RU" sz="1800" dirty="0"/>
              <a:t> них ми </a:t>
            </a:r>
            <a:r>
              <a:rPr lang="ru-RU" sz="1800" dirty="0" err="1"/>
              <a:t>уникаємо</a:t>
            </a:r>
            <a:r>
              <a:rPr lang="ru-RU" sz="1800" dirty="0"/>
              <a:t> </a:t>
            </a:r>
            <a:r>
              <a:rPr lang="ru-RU" sz="1800" dirty="0" err="1"/>
              <a:t>помилок</a:t>
            </a:r>
            <a:r>
              <a:rPr lang="ru-RU" sz="1800" dirty="0"/>
              <a:t> у </a:t>
            </a:r>
            <a:r>
              <a:rPr lang="ru-RU" sz="1800" dirty="0" err="1"/>
              <a:t>послідовності</a:t>
            </a:r>
            <a:r>
              <a:rPr lang="ru-RU" sz="1800" dirty="0"/>
              <a:t> </a:t>
            </a:r>
            <a:r>
              <a:rPr lang="ru-RU" sz="1800" dirty="0" err="1"/>
              <a:t>обчислень</a:t>
            </a:r>
            <a:r>
              <a:rPr lang="ru-RU" sz="1800" dirty="0"/>
              <a:t>. </a:t>
            </a:r>
            <a:endParaRPr lang="en-US" sz="1800" dirty="0"/>
          </a:p>
          <a:p>
            <a:pPr marL="540000" indent="360000">
              <a:lnSpc>
                <a:spcPct val="150000"/>
              </a:lnSpc>
              <a:spcBef>
                <a:spcPts val="0"/>
              </a:spcBef>
              <a:buNone/>
            </a:pPr>
            <a:r>
              <a:rPr lang="ru-RU" sz="1800" dirty="0" err="1"/>
              <a:t>Наприклад</a:t>
            </a:r>
            <a:r>
              <a:rPr lang="en-US" sz="1800" dirty="0"/>
              <a:t>:</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#define SQR(X) X * X</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int y = SQR(t + 8); // </a:t>
            </a:r>
            <a:r>
              <a:rPr lang="uk-UA" sz="1800" dirty="0">
                <a:solidFill>
                  <a:schemeClr val="accent5">
                    <a:lumMod val="75000"/>
                  </a:schemeClr>
                </a:solidFill>
                <a:latin typeface="Consolas" panose="020B0609020204030204" pitchFamily="49" charset="0"/>
              </a:rPr>
              <a:t>розкриє </a:t>
            </a:r>
            <a:r>
              <a:rPr lang="uk-UA" sz="1800" dirty="0" err="1">
                <a:solidFill>
                  <a:schemeClr val="accent5">
                    <a:lumMod val="75000"/>
                  </a:schemeClr>
                </a:solidFill>
                <a:latin typeface="Consolas" panose="020B0609020204030204" pitchFamily="49" charset="0"/>
              </a:rPr>
              <a:t>макро</a:t>
            </a:r>
            <a:r>
              <a:rPr lang="en-US" sz="1800" dirty="0">
                <a:solidFill>
                  <a:schemeClr val="accent5">
                    <a:lumMod val="75000"/>
                  </a:schemeClr>
                </a:solidFill>
                <a:latin typeface="Consolas" panose="020B0609020204030204" pitchFamily="49" charset="0"/>
              </a:rPr>
              <a:t>c t+8*t+8</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3850063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Синтаксис оголошення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Є два способи оголошення функції: </a:t>
            </a:r>
          </a:p>
          <a:p>
            <a:pPr marL="825750" indent="-285750">
              <a:lnSpc>
                <a:spcPct val="150000"/>
              </a:lnSpc>
              <a:spcBef>
                <a:spcPts val="0"/>
              </a:spcBef>
            </a:pPr>
            <a:r>
              <a:rPr lang="uk-UA" sz="1800" dirty="0"/>
              <a:t>Функція оголошується до функції </a:t>
            </a:r>
            <a:r>
              <a:rPr lang="en-US" sz="1800" dirty="0">
                <a:solidFill>
                  <a:schemeClr val="accent5">
                    <a:lumMod val="75000"/>
                  </a:schemeClr>
                </a:solidFill>
                <a:latin typeface="Consolas" panose="020B0609020204030204" pitchFamily="49" charset="0"/>
              </a:rPr>
              <a:t>main</a:t>
            </a:r>
            <a:r>
              <a:rPr lang="en-US" sz="1800" dirty="0"/>
              <a:t>. </a:t>
            </a:r>
            <a:endParaRPr lang="uk-UA" sz="1800" dirty="0"/>
          </a:p>
          <a:p>
            <a:pPr marL="825750" indent="-285750">
              <a:lnSpc>
                <a:spcPct val="150000"/>
              </a:lnSpc>
              <a:spcBef>
                <a:spcPts val="0"/>
              </a:spcBef>
            </a:pPr>
            <a:r>
              <a:rPr lang="uk-UA" sz="1800" dirty="0"/>
              <a:t>Функція оголошується за </a:t>
            </a:r>
            <a:r>
              <a:rPr lang="uk-UA" sz="1800" b="1" dirty="0">
                <a:highlight>
                  <a:srgbClr val="00FF00"/>
                </a:highlight>
              </a:rPr>
              <a:t>допомогою прототипу </a:t>
            </a:r>
            <a:r>
              <a:rPr lang="uk-UA" sz="1800" dirty="0"/>
              <a:t>, а після функції </a:t>
            </a:r>
            <a:r>
              <a:rPr lang="en-US" sz="1800" dirty="0">
                <a:solidFill>
                  <a:schemeClr val="accent5">
                    <a:lumMod val="75000"/>
                  </a:schemeClr>
                </a:solidFill>
                <a:latin typeface="Consolas" panose="020B0609020204030204" pitchFamily="49" charset="0"/>
              </a:rPr>
              <a:t>main</a:t>
            </a:r>
            <a:r>
              <a:rPr lang="en-US" sz="1800" dirty="0"/>
              <a:t> </a:t>
            </a:r>
            <a:r>
              <a:rPr lang="uk-UA" sz="1800" dirty="0"/>
              <a:t>описується тіло оголошеної функції.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a:highlight>
                  <a:srgbClr val="00FF00"/>
                </a:highlight>
              </a:rPr>
              <a:t>Перший </a:t>
            </a:r>
            <a:r>
              <a:rPr lang="ru-RU" sz="1800" b="1" dirty="0" err="1">
                <a:highlight>
                  <a:srgbClr val="00FF00"/>
                </a:highlight>
              </a:rPr>
              <a:t>спосіб</a:t>
            </a:r>
            <a:r>
              <a:rPr lang="ru-RU" sz="1800" dirty="0"/>
              <a:t>: до </a:t>
            </a:r>
            <a:r>
              <a:rPr lang="ru-RU" sz="1800" dirty="0" err="1"/>
              <a:t>функції</a:t>
            </a:r>
            <a:r>
              <a:rPr lang="ru-RU" sz="1800" dirty="0"/>
              <a:t> </a:t>
            </a:r>
            <a:r>
              <a:rPr lang="en-US" sz="1800" dirty="0">
                <a:solidFill>
                  <a:schemeClr val="accent5">
                    <a:lumMod val="75000"/>
                  </a:schemeClr>
                </a:solidFill>
                <a:latin typeface="Consolas" panose="020B0609020204030204" pitchFamily="49" charset="0"/>
              </a:rPr>
              <a:t>main</a:t>
            </a:r>
            <a:endParaRPr lang="en-US" sz="1800" b="1" dirty="0"/>
          </a:p>
          <a:p>
            <a:pPr marL="540000" indent="360000">
              <a:lnSpc>
                <a:spcPct val="150000"/>
              </a:lnSpc>
              <a:spcBef>
                <a:spcPts val="0"/>
              </a:spcBef>
              <a:buNone/>
            </a:pPr>
            <a:endParaRPr lang="en-US" sz="1800" b="1" dirty="0"/>
          </a:p>
          <a:p>
            <a:pPr marL="540000" indent="360000">
              <a:lnSpc>
                <a:spcPct val="150000"/>
              </a:lnSpc>
              <a:spcBef>
                <a:spcPts val="0"/>
              </a:spcBef>
              <a:buNone/>
            </a:pPr>
            <a:r>
              <a:rPr lang="ru-RU" sz="1800" dirty="0" err="1">
                <a:solidFill>
                  <a:schemeClr val="accent5">
                    <a:lumMod val="75000"/>
                  </a:schemeClr>
                </a:solidFill>
                <a:latin typeface="Consolas" panose="020B0609020204030204" pitchFamily="49" charset="0"/>
              </a:rPr>
              <a:t>значення_повернення</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ім'я_функції</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параметри</a:t>
            </a:r>
            <a:r>
              <a:rPr lang="ru-RU" sz="1800" dirty="0">
                <a:solidFill>
                  <a:schemeClr val="accent5">
                    <a:lumMod val="75000"/>
                  </a:schemeClr>
                </a:solidFill>
                <a:latin typeface="Consolas" panose="020B0609020204030204" pitchFamily="49" charset="0"/>
              </a:rPr>
              <a:t>) {</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блок_повторюваного_коду</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тіло</a:t>
            </a:r>
            <a:r>
              <a:rPr lang="ru-RU" sz="1800" dirty="0">
                <a:solidFill>
                  <a:schemeClr val="accent5">
                    <a:lumMod val="75000"/>
                  </a:schemeClr>
                </a:solidFill>
                <a:latin typeface="Consolas" panose="020B0609020204030204" pitchFamily="49" charset="0"/>
              </a:rPr>
              <a:t>);</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a:t>
            </a: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1. </a:t>
            </a:r>
            <a:r>
              <a:rPr lang="uk-UA" sz="1800" b="1" dirty="0">
                <a:highlight>
                  <a:srgbClr val="00FF00"/>
                </a:highlight>
              </a:rPr>
              <a:t>Ім'я функції </a:t>
            </a:r>
            <a:r>
              <a:rPr lang="uk-UA" sz="1800" dirty="0"/>
              <a:t>підпорядковується тим самим правилам, що й ім'я змінної і, природно, вибирається програмістом. Ім'я має відповідати правилам іменування в С++</a:t>
            </a:r>
            <a:endParaRPr lang="uk-UA" sz="2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9741676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У </a:t>
            </a:r>
            <a:r>
              <a:rPr lang="ru-RU" sz="1800" dirty="0" err="1"/>
              <a:t>прикладі</a:t>
            </a:r>
            <a:r>
              <a:rPr lang="ru-RU" sz="1800" dirty="0"/>
              <a:t> при </a:t>
            </a:r>
            <a:r>
              <a:rPr lang="ru-RU" sz="1800" dirty="0" err="1"/>
              <a:t>виклику</a:t>
            </a:r>
            <a:r>
              <a:rPr lang="ru-RU" sz="1800" dirty="0"/>
              <a:t> макросу </a:t>
            </a:r>
            <a:r>
              <a:rPr lang="ru-RU" sz="1800" dirty="0">
                <a:solidFill>
                  <a:schemeClr val="accent5">
                    <a:lumMod val="75000"/>
                  </a:schemeClr>
                </a:solidFill>
                <a:latin typeface="Consolas" panose="020B0609020204030204" pitchFamily="49" charset="0"/>
              </a:rPr>
              <a:t>SQR</a:t>
            </a:r>
            <a:r>
              <a:rPr lang="ru-RU" sz="1800" dirty="0"/>
              <a:t> </a:t>
            </a:r>
            <a:r>
              <a:rPr lang="ru-RU" sz="1800" dirty="0" err="1"/>
              <a:t>спочатку</a:t>
            </a:r>
            <a:r>
              <a:rPr lang="ru-RU" sz="1800" dirty="0"/>
              <a:t> </a:t>
            </a:r>
            <a:r>
              <a:rPr lang="ru-RU" sz="1800" dirty="0" err="1"/>
              <a:t>виконається</a:t>
            </a:r>
            <a:r>
              <a:rPr lang="ru-RU" sz="1800" dirty="0"/>
              <a:t> </a:t>
            </a:r>
            <a:r>
              <a:rPr lang="ru-RU" sz="1800" dirty="0" err="1"/>
              <a:t>множення</a:t>
            </a:r>
            <a:r>
              <a:rPr lang="ru-RU" sz="1800" dirty="0"/>
              <a:t> </a:t>
            </a:r>
            <a:r>
              <a:rPr lang="ru-RU" sz="1800" dirty="0">
                <a:solidFill>
                  <a:schemeClr val="accent5">
                    <a:lumMod val="75000"/>
                  </a:schemeClr>
                </a:solidFill>
                <a:latin typeface="Consolas" panose="020B0609020204030204" pitchFamily="49" charset="0"/>
              </a:rPr>
              <a:t>8 </a:t>
            </a:r>
            <a:r>
              <a:rPr lang="ru-RU" sz="1800" dirty="0"/>
              <a:t>на </a:t>
            </a:r>
            <a:r>
              <a:rPr lang="ru-RU" sz="1800" dirty="0">
                <a:solidFill>
                  <a:schemeClr val="accent5">
                    <a:lumMod val="75000"/>
                  </a:schemeClr>
                </a:solidFill>
                <a:latin typeface="Consolas" panose="020B0609020204030204" pitchFamily="49" charset="0"/>
              </a:rPr>
              <a:t>t</a:t>
            </a:r>
            <a:r>
              <a:rPr lang="ru-RU" sz="1800" dirty="0"/>
              <a:t>, а </a:t>
            </a:r>
            <a:r>
              <a:rPr lang="ru-RU" sz="1800" dirty="0" err="1"/>
              <a:t>потім</a:t>
            </a:r>
            <a:r>
              <a:rPr lang="ru-RU" sz="1800" dirty="0"/>
              <a:t> до результату </a:t>
            </a:r>
            <a:r>
              <a:rPr lang="ru-RU" sz="1800" dirty="0" err="1"/>
              <a:t>додасться</a:t>
            </a:r>
            <a:r>
              <a:rPr lang="ru-RU" sz="1800" dirty="0"/>
              <a:t> </a:t>
            </a:r>
            <a:r>
              <a:rPr lang="ru-RU" sz="1800" dirty="0" err="1"/>
              <a:t>значення</a:t>
            </a:r>
            <a:r>
              <a:rPr lang="ru-RU" sz="1800" dirty="0"/>
              <a:t> </a:t>
            </a:r>
            <a:r>
              <a:rPr lang="ru-RU" sz="1800" dirty="0" err="1"/>
              <a:t>змінної</a:t>
            </a:r>
            <a:r>
              <a:rPr lang="ru-RU" sz="1800" dirty="0"/>
              <a:t> </a:t>
            </a:r>
            <a:r>
              <a:rPr lang="ru-RU" sz="1800" dirty="0">
                <a:solidFill>
                  <a:schemeClr val="accent5">
                    <a:lumMod val="75000"/>
                  </a:schemeClr>
                </a:solidFill>
                <a:latin typeface="Consolas" panose="020B0609020204030204" pitchFamily="49" charset="0"/>
              </a:rPr>
              <a:t>t</a:t>
            </a:r>
            <a:r>
              <a:rPr lang="ru-RU" sz="1800" dirty="0"/>
              <a:t> і </a:t>
            </a:r>
            <a:r>
              <a:rPr lang="ru-RU" sz="1800" dirty="0" err="1"/>
              <a:t>вісімка</a:t>
            </a:r>
            <a:r>
              <a:rPr lang="ru-RU" sz="1800" dirty="0"/>
              <a:t>, </a:t>
            </a:r>
            <a:r>
              <a:rPr lang="ru-RU" sz="1800" dirty="0" err="1"/>
              <a:t>хоча</a:t>
            </a:r>
            <a:r>
              <a:rPr lang="ru-RU" sz="1800" dirty="0"/>
              <a:t> очевидно, </a:t>
            </a:r>
            <a:r>
              <a:rPr lang="ru-RU" sz="1800" dirty="0" err="1"/>
              <a:t>що</a:t>
            </a:r>
            <a:r>
              <a:rPr lang="ru-RU" sz="1800" dirty="0"/>
              <a:t> </a:t>
            </a:r>
            <a:r>
              <a:rPr lang="ru-RU" sz="1800" dirty="0" err="1"/>
              <a:t>нашою</a:t>
            </a:r>
            <a:r>
              <a:rPr lang="ru-RU" sz="1800" dirty="0"/>
              <a:t> метою </a:t>
            </a:r>
            <a:r>
              <a:rPr lang="ru-RU" sz="1800" dirty="0" err="1"/>
              <a:t>було</a:t>
            </a:r>
            <a:r>
              <a:rPr lang="ru-RU" sz="1800" dirty="0"/>
              <a:t> </a:t>
            </a:r>
            <a:r>
              <a:rPr lang="ru-RU" sz="1800" dirty="0" err="1"/>
              <a:t>отримання</a:t>
            </a:r>
            <a:r>
              <a:rPr lang="ru-RU" sz="1800" dirty="0"/>
              <a:t> квадрата </a:t>
            </a:r>
            <a:r>
              <a:rPr lang="ru-RU" sz="1800" dirty="0" err="1"/>
              <a:t>суми</a:t>
            </a:r>
            <a:r>
              <a:rPr lang="ru-RU" sz="1800" dirty="0"/>
              <a:t> </a:t>
            </a:r>
            <a:r>
              <a:rPr lang="ru-RU" sz="1800" dirty="0">
                <a:solidFill>
                  <a:schemeClr val="accent5">
                    <a:lumMod val="75000"/>
                  </a:schemeClr>
                </a:solidFill>
                <a:latin typeface="Consolas" panose="020B0609020204030204" pitchFamily="49" charset="0"/>
              </a:rPr>
              <a:t>t+8</a:t>
            </a:r>
            <a:r>
              <a:rPr lang="ru-RU" sz="1800" dirty="0"/>
              <a:t>.</a:t>
            </a:r>
          </a:p>
        </p:txBody>
      </p:sp>
    </p:spTree>
    <p:extLst>
      <p:ext uri="{BB962C8B-B14F-4D97-AF65-F5344CB8AC3E}">
        <p14:creationId xmlns:p14="http://schemas.microsoft.com/office/powerpoint/2010/main" val="426468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Перевантаження функцій</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Мета </a:t>
            </a:r>
            <a:r>
              <a:rPr lang="ru-RU" sz="1800" b="1" dirty="0" err="1">
                <a:highlight>
                  <a:srgbClr val="00FF00"/>
                </a:highlight>
              </a:rPr>
              <a:t>перевантаження</a:t>
            </a:r>
            <a:r>
              <a:rPr lang="ru-RU" sz="1800" b="1" dirty="0">
                <a:highlight>
                  <a:srgbClr val="00FF00"/>
                </a:highlight>
              </a:rPr>
              <a:t> </a:t>
            </a:r>
            <a:r>
              <a:rPr lang="ru-RU" sz="1800" b="1" dirty="0" err="1">
                <a:highlight>
                  <a:srgbClr val="00FF00"/>
                </a:highlight>
              </a:rPr>
              <a:t>функцій</a:t>
            </a:r>
            <a:r>
              <a:rPr lang="ru-RU" sz="1800" b="1" dirty="0">
                <a:highlight>
                  <a:srgbClr val="00FF00"/>
                </a:highlight>
              </a:rPr>
              <a:t> </a:t>
            </a:r>
            <a:r>
              <a:rPr lang="ru-RU" sz="1800" dirty="0" err="1"/>
              <a:t>полягає</a:t>
            </a:r>
            <a:r>
              <a:rPr lang="ru-RU" sz="1800" dirty="0"/>
              <a:t> в тому, </a:t>
            </a:r>
            <a:r>
              <a:rPr lang="ru-RU" sz="1800" dirty="0" err="1"/>
              <a:t>щоб</a:t>
            </a:r>
            <a:r>
              <a:rPr lang="ru-RU" sz="1800" dirty="0"/>
              <a:t> </a:t>
            </a:r>
            <a:r>
              <a:rPr lang="ru-RU" sz="1800" dirty="0" err="1"/>
              <a:t>декілька</a:t>
            </a:r>
            <a:r>
              <a:rPr lang="ru-RU" sz="1800" dirty="0"/>
              <a:t> </a:t>
            </a:r>
            <a:r>
              <a:rPr lang="ru-RU" sz="1800" dirty="0" err="1"/>
              <a:t>функцій</a:t>
            </a:r>
            <a:r>
              <a:rPr lang="ru-RU" sz="1800" dirty="0"/>
              <a:t>, </a:t>
            </a:r>
            <a:r>
              <a:rPr lang="ru-RU" sz="1800" dirty="0" err="1"/>
              <a:t>маючи</a:t>
            </a:r>
            <a:r>
              <a:rPr lang="ru-RU" sz="1800" dirty="0"/>
              <a:t> </a:t>
            </a:r>
            <a:r>
              <a:rPr lang="ru-RU" sz="1800" dirty="0" err="1"/>
              <a:t>одне</a:t>
            </a:r>
            <a:r>
              <a:rPr lang="ru-RU" sz="1800" dirty="0"/>
              <a:t> </a:t>
            </a:r>
            <a:r>
              <a:rPr lang="ru-RU" sz="1800" dirty="0" err="1"/>
              <a:t>ім'я</a:t>
            </a:r>
            <a:r>
              <a:rPr lang="ru-RU" sz="1800" dirty="0"/>
              <a:t>, </a:t>
            </a:r>
            <a:r>
              <a:rPr lang="ru-RU" sz="1800" dirty="0" err="1"/>
              <a:t>по-різному</a:t>
            </a:r>
            <a:r>
              <a:rPr lang="ru-RU" sz="1800" dirty="0"/>
              <a:t> </a:t>
            </a:r>
            <a:r>
              <a:rPr lang="ru-RU" sz="1800" dirty="0" err="1"/>
              <a:t>виконувалися</a:t>
            </a:r>
            <a:r>
              <a:rPr lang="ru-RU" sz="1800" dirty="0"/>
              <a:t> і </a:t>
            </a:r>
            <a:r>
              <a:rPr lang="ru-RU" sz="1800" dirty="0" err="1"/>
              <a:t>повертали</a:t>
            </a:r>
            <a:r>
              <a:rPr lang="ru-RU" sz="1800" dirty="0"/>
              <a:t> </a:t>
            </a:r>
            <a:r>
              <a:rPr lang="ru-RU" sz="1800" dirty="0" err="1"/>
              <a:t>різні</a:t>
            </a:r>
            <a:r>
              <a:rPr lang="ru-RU" sz="1800" dirty="0"/>
              <a:t> </a:t>
            </a:r>
            <a:r>
              <a:rPr lang="ru-RU" sz="1800" dirty="0" err="1"/>
              <a:t>значення</a:t>
            </a:r>
            <a:r>
              <a:rPr lang="ru-RU" sz="1800" dirty="0"/>
              <a:t> при </a:t>
            </a:r>
            <a:r>
              <a:rPr lang="ru-RU" sz="1800" dirty="0" err="1"/>
              <a:t>звертанні</a:t>
            </a:r>
            <a:r>
              <a:rPr lang="ru-RU" sz="1800" dirty="0"/>
              <a:t> до них з </a:t>
            </a:r>
            <a:r>
              <a:rPr lang="ru-RU" sz="1800" dirty="0" err="1"/>
              <a:t>різними</a:t>
            </a:r>
            <a:r>
              <a:rPr lang="ru-RU" sz="1800" dirty="0"/>
              <a:t> за типами та (</a:t>
            </a:r>
            <a:r>
              <a:rPr lang="ru-RU" sz="1800" dirty="0" err="1"/>
              <a:t>або</a:t>
            </a:r>
            <a:r>
              <a:rPr lang="ru-RU" sz="1800" dirty="0"/>
              <a:t>) </a:t>
            </a:r>
            <a:r>
              <a:rPr lang="ru-RU" sz="1800" dirty="0" err="1"/>
              <a:t>кількістю</a:t>
            </a:r>
            <a:r>
              <a:rPr lang="ru-RU" sz="1800" dirty="0"/>
              <a:t> </a:t>
            </a:r>
            <a:r>
              <a:rPr lang="ru-RU" sz="1800" dirty="0" err="1"/>
              <a:t>фактичними</a:t>
            </a:r>
            <a:r>
              <a:rPr lang="ru-RU" sz="1800" dirty="0"/>
              <a:t> параметрами.</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Наприклад, може стати потрібною функція, що повертає максимальне зі значень елементів одновимірного масиву, переданого їй як параметр. Масиви, що використовуються як фактичні параметри, можуть містити елементи різних типів, але користувач функції не має турбуватися про тип результату. Функція завжди має повертати значення того ж типу, що й тип масиву — фактичного параметра.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Для реалізації перевантаження функцій необхідно для кожного імені визначити, скільки різних функцій пов'язано з ним, тобто скільки варіантів викликів є допустимими при зверненні до них. Припустимо, що функція вибору максимального значення елемента з масиву має працювати для масивів типу </a:t>
            </a:r>
            <a:r>
              <a:rPr lang="en-US" sz="1800" dirty="0">
                <a:solidFill>
                  <a:schemeClr val="accent5">
                    <a:lumMod val="75000"/>
                  </a:schemeClr>
                </a:solidFill>
                <a:latin typeface="Consolas" panose="020B0609020204030204" pitchFamily="49" charset="0"/>
              </a:rPr>
              <a:t>int</a:t>
            </a:r>
            <a:r>
              <a:rPr lang="en-US" sz="1800" dirty="0"/>
              <a:t>, </a:t>
            </a:r>
            <a:r>
              <a:rPr lang="en-US" sz="1800" dirty="0">
                <a:solidFill>
                  <a:schemeClr val="accent5">
                    <a:lumMod val="75000"/>
                  </a:schemeClr>
                </a:solidFill>
                <a:latin typeface="Consolas" panose="020B0609020204030204" pitchFamily="49" charset="0"/>
              </a:rPr>
              <a:t>long</a:t>
            </a:r>
            <a:r>
              <a:rPr lang="en-US" sz="1800" dirty="0"/>
              <a:t>, </a:t>
            </a:r>
            <a:r>
              <a:rPr lang="en-US" sz="1800" dirty="0">
                <a:solidFill>
                  <a:schemeClr val="accent5">
                    <a:lumMod val="75000"/>
                  </a:schemeClr>
                </a:solidFill>
                <a:latin typeface="Consolas" panose="020B0609020204030204" pitchFamily="49" charset="0"/>
              </a:rPr>
              <a:t>float</a:t>
            </a:r>
            <a:r>
              <a:rPr lang="en-US" sz="1800" dirty="0"/>
              <a:t>, </a:t>
            </a:r>
            <a:r>
              <a:rPr lang="en-US" sz="1800" dirty="0">
                <a:solidFill>
                  <a:schemeClr val="accent5">
                    <a:lumMod val="75000"/>
                  </a:schemeClr>
                </a:solidFill>
                <a:latin typeface="Consolas" panose="020B0609020204030204" pitchFamily="49" charset="0"/>
              </a:rPr>
              <a:t>double</a:t>
            </a:r>
            <a:r>
              <a:rPr lang="en-US" sz="1800" dirty="0"/>
              <a:t>. </a:t>
            </a:r>
          </a:p>
        </p:txBody>
      </p:sp>
    </p:spTree>
    <p:extLst>
      <p:ext uri="{BB962C8B-B14F-4D97-AF65-F5344CB8AC3E}">
        <p14:creationId xmlns:p14="http://schemas.microsoft.com/office/powerpoint/2010/main" val="150488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Перевантаження функцій</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7917084" cy="6000307"/>
          </a:xfrm>
        </p:spPr>
        <p:txBody>
          <a:bodyPr>
            <a:normAutofit/>
          </a:bodyPr>
          <a:lstStyle/>
          <a:p>
            <a:pPr marL="540000" indent="360000">
              <a:lnSpc>
                <a:spcPct val="150000"/>
              </a:lnSpc>
              <a:spcBef>
                <a:spcPts val="0"/>
              </a:spcBef>
              <a:buNone/>
            </a:pPr>
            <a:r>
              <a:rPr lang="uk-UA" sz="1800" dirty="0"/>
              <a:t>У цьому випадку доведеться написати </a:t>
            </a:r>
            <a:r>
              <a:rPr lang="uk-UA" sz="1800" b="1" dirty="0">
                <a:highlight>
                  <a:srgbClr val="00FF00"/>
                </a:highlight>
              </a:rPr>
              <a:t>чотири різні варіанти функції з одним і тим самим ім'ям</a:t>
            </a:r>
            <a:r>
              <a:rPr lang="uk-UA" sz="1800" dirty="0"/>
              <a:t>. У нашому прикладі цю задачу вирішено так:</a:t>
            </a:r>
          </a:p>
        </p:txBody>
      </p:sp>
      <p:pic>
        <p:nvPicPr>
          <p:cNvPr id="5" name="Рисунок 4">
            <a:extLst>
              <a:ext uri="{FF2B5EF4-FFF2-40B4-BE49-F238E27FC236}">
                <a16:creationId xmlns:a16="http://schemas.microsoft.com/office/drawing/2014/main" id="{78C8B021-292F-481F-B785-78B3862A1027}"/>
              </a:ext>
            </a:extLst>
          </p:cNvPr>
          <p:cNvPicPr>
            <a:picLocks noChangeAspect="1"/>
          </p:cNvPicPr>
          <p:nvPr/>
        </p:nvPicPr>
        <p:blipFill>
          <a:blip r:embed="rId2"/>
          <a:stretch>
            <a:fillRect/>
          </a:stretch>
        </p:blipFill>
        <p:spPr>
          <a:xfrm>
            <a:off x="8124151" y="0"/>
            <a:ext cx="2795910" cy="6858000"/>
          </a:xfrm>
          <a:prstGeom prst="rect">
            <a:avLst/>
          </a:prstGeom>
        </p:spPr>
      </p:pic>
    </p:spTree>
    <p:extLst>
      <p:ext uri="{BB962C8B-B14F-4D97-AF65-F5344CB8AC3E}">
        <p14:creationId xmlns:p14="http://schemas.microsoft.com/office/powerpoint/2010/main" val="1031779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Перевантаження функцій</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1. У програмі ми показали незалежність перевантажених функцій від типу значення, що повертається. Дві функції, що обробляють цілі масиви (</a:t>
            </a:r>
            <a:r>
              <a:rPr lang="en-US" sz="1800" dirty="0">
                <a:solidFill>
                  <a:schemeClr val="accent5">
                    <a:lumMod val="75000"/>
                  </a:schemeClr>
                </a:solidFill>
                <a:latin typeface="Consolas" panose="020B0609020204030204" pitchFamily="49" charset="0"/>
              </a:rPr>
              <a:t>int</a:t>
            </a:r>
            <a:r>
              <a:rPr lang="en-US" sz="1800" dirty="0"/>
              <a:t>, </a:t>
            </a:r>
            <a:r>
              <a:rPr lang="en-US" sz="1800" dirty="0">
                <a:solidFill>
                  <a:schemeClr val="accent5">
                    <a:lumMod val="75000"/>
                  </a:schemeClr>
                </a:solidFill>
                <a:latin typeface="Consolas" panose="020B0609020204030204" pitchFamily="49" charset="0"/>
              </a:rPr>
              <a:t>long</a:t>
            </a:r>
            <a:r>
              <a:rPr lang="en-US" sz="1800" dirty="0"/>
              <a:t>), </a:t>
            </a:r>
            <a:r>
              <a:rPr lang="uk-UA" sz="1800" dirty="0"/>
              <a:t>повертають значення одного типу </a:t>
            </a:r>
            <a:r>
              <a:rPr lang="en-US" sz="1800" dirty="0">
                <a:solidFill>
                  <a:schemeClr val="accent5">
                    <a:lumMod val="75000"/>
                  </a:schemeClr>
                </a:solidFill>
                <a:latin typeface="Consolas" panose="020B0609020204030204" pitchFamily="49" charset="0"/>
              </a:rPr>
              <a:t>long</a:t>
            </a:r>
            <a:r>
              <a:rPr lang="en-US" sz="1800" dirty="0"/>
              <a:t>. </a:t>
            </a:r>
            <a:r>
              <a:rPr lang="uk-UA" sz="1800" dirty="0"/>
              <a:t>Дві функції, що обробляють дійсні масиви (</a:t>
            </a:r>
            <a:r>
              <a:rPr lang="en-US" sz="1800" dirty="0">
                <a:solidFill>
                  <a:schemeClr val="accent5">
                    <a:lumMod val="75000"/>
                  </a:schemeClr>
                </a:solidFill>
                <a:latin typeface="Consolas" panose="020B0609020204030204" pitchFamily="49" charset="0"/>
              </a:rPr>
              <a:t>double</a:t>
            </a:r>
            <a:r>
              <a:rPr lang="en-US" sz="1800" dirty="0"/>
              <a:t>, </a:t>
            </a:r>
            <a:r>
              <a:rPr lang="en-US" sz="1800" dirty="0">
                <a:solidFill>
                  <a:schemeClr val="accent5">
                    <a:lumMod val="75000"/>
                  </a:schemeClr>
                </a:solidFill>
                <a:latin typeface="Consolas" panose="020B0609020204030204" pitchFamily="49" charset="0"/>
              </a:rPr>
              <a:t>float</a:t>
            </a:r>
            <a:r>
              <a:rPr lang="en-US" sz="1800" dirty="0"/>
              <a:t>), </a:t>
            </a:r>
            <a:r>
              <a:rPr lang="uk-UA" sz="1800" dirty="0"/>
              <a:t>обидві повертають значення типу </a:t>
            </a:r>
            <a:r>
              <a:rPr lang="en-US" sz="1800" dirty="0">
                <a:solidFill>
                  <a:schemeClr val="accent5">
                    <a:lumMod val="75000"/>
                  </a:schemeClr>
                </a:solidFill>
                <a:latin typeface="Consolas" panose="020B0609020204030204" pitchFamily="49" charset="0"/>
              </a:rPr>
              <a:t>double</a:t>
            </a:r>
            <a:r>
              <a:rPr lang="en-US" sz="1800" dirty="0"/>
              <a:t>. </a:t>
            </a:r>
          </a:p>
          <a:p>
            <a:pPr marL="540000" indent="360000">
              <a:lnSpc>
                <a:spcPct val="150000"/>
              </a:lnSpc>
              <a:spcBef>
                <a:spcPts val="0"/>
              </a:spcBef>
              <a:buNone/>
            </a:pPr>
            <a:r>
              <a:rPr lang="en-US" sz="1800" dirty="0"/>
              <a:t>2. </a:t>
            </a:r>
            <a:r>
              <a:rPr lang="uk-UA" sz="1800" dirty="0"/>
              <a:t>Розпізнавання перевантажених функцій при виклику виконується за їхніми параметрами. </a:t>
            </a:r>
            <a:r>
              <a:rPr lang="uk-UA" sz="1800" b="1" dirty="0">
                <a:highlight>
                  <a:srgbClr val="00FF00"/>
                </a:highlight>
              </a:rPr>
              <a:t>Перевантажені функції повинні мати однакові імена, але специфікації їхніх параметрів мають відрізнятися за кількістю та (або) за типами, та (або) за розташуванням</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УВАГА!!! </a:t>
            </a:r>
            <a:r>
              <a:rPr lang="uk-UA" sz="1800" dirty="0"/>
              <a:t>При використанні перевантажених функцій потрібно з обережністю задавати початкові значення їхніх параметрів. Припустимо, ми таким чином визначили перевантажену функцію множення різної кількості параметрів: </a:t>
            </a:r>
            <a:endParaRPr lang="uk-UA" sz="2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598062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5027C073-5803-45FF-9184-80EB9D75F7BD}"/>
              </a:ext>
            </a:extLst>
          </p:cNvPr>
          <p:cNvPicPr>
            <a:picLocks noChangeAspect="1"/>
          </p:cNvPicPr>
          <p:nvPr/>
        </p:nvPicPr>
        <p:blipFill>
          <a:blip r:embed="rId2"/>
          <a:stretch>
            <a:fillRect/>
          </a:stretch>
        </p:blipFill>
        <p:spPr>
          <a:xfrm>
            <a:off x="2074333" y="0"/>
            <a:ext cx="8043333" cy="6858000"/>
          </a:xfrm>
          <a:prstGeom prst="rect">
            <a:avLst/>
          </a:prstGeom>
        </p:spPr>
      </p:pic>
    </p:spTree>
    <p:extLst>
      <p:ext uri="{BB962C8B-B14F-4D97-AF65-F5344CB8AC3E}">
        <p14:creationId xmlns:p14="http://schemas.microsoft.com/office/powerpoint/2010/main" val="3890328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Шаблони функцій</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Шаблони</a:t>
            </a:r>
            <a:r>
              <a:rPr lang="ru-RU" sz="1800" b="1" dirty="0">
                <a:highlight>
                  <a:srgbClr val="00FF00"/>
                </a:highlight>
              </a:rPr>
              <a:t> </a:t>
            </a:r>
            <a:r>
              <a:rPr lang="ru-RU" sz="1800" b="1" dirty="0" err="1">
                <a:highlight>
                  <a:srgbClr val="00FF00"/>
                </a:highlight>
              </a:rPr>
              <a:t>функцій</a:t>
            </a:r>
            <a:r>
              <a:rPr lang="ru-RU" sz="1800" dirty="0"/>
              <a:t> у </a:t>
            </a:r>
            <a:r>
              <a:rPr lang="ru-RU" sz="1800" dirty="0" err="1"/>
              <a:t>мові</a:t>
            </a:r>
            <a:r>
              <a:rPr lang="ru-RU" sz="1800" dirty="0"/>
              <a:t> С++ </a:t>
            </a:r>
            <a:r>
              <a:rPr lang="ru-RU" sz="1800" dirty="0" err="1"/>
              <a:t>дають</a:t>
            </a:r>
            <a:r>
              <a:rPr lang="ru-RU" sz="1800" dirty="0"/>
              <a:t> </a:t>
            </a:r>
            <a:r>
              <a:rPr lang="ru-RU" sz="1800" dirty="0" err="1"/>
              <a:t>змогу</a:t>
            </a:r>
            <a:r>
              <a:rPr lang="ru-RU" sz="1800" dirty="0"/>
              <a:t> </a:t>
            </a:r>
            <a:r>
              <a:rPr lang="ru-RU" sz="1800" dirty="0" err="1"/>
              <a:t>створити</a:t>
            </a:r>
            <a:r>
              <a:rPr lang="ru-RU" sz="1800" dirty="0"/>
              <a:t> </a:t>
            </a:r>
            <a:r>
              <a:rPr lang="ru-RU" sz="1800" dirty="0" err="1"/>
              <a:t>загальне</a:t>
            </a:r>
            <a:r>
              <a:rPr lang="ru-RU" sz="1800" dirty="0"/>
              <a:t> </a:t>
            </a:r>
            <a:r>
              <a:rPr lang="ru-RU" sz="1800" dirty="0" err="1"/>
              <a:t>визначення</a:t>
            </a:r>
            <a:r>
              <a:rPr lang="ru-RU" sz="1800" dirty="0"/>
              <a:t> </a:t>
            </a:r>
            <a:r>
              <a:rPr lang="ru-RU" sz="1800" dirty="0" err="1"/>
              <a:t>функції</a:t>
            </a:r>
            <a:r>
              <a:rPr lang="ru-RU" sz="1800" dirty="0"/>
              <a:t>, яка </a:t>
            </a:r>
            <a:r>
              <a:rPr lang="ru-RU" sz="1800" dirty="0" err="1"/>
              <a:t>застосовується</a:t>
            </a:r>
            <a:r>
              <a:rPr lang="ru-RU" sz="1800" dirty="0"/>
              <a:t> для </a:t>
            </a:r>
            <a:r>
              <a:rPr lang="ru-RU" sz="1800" dirty="0" err="1"/>
              <a:t>різних</a:t>
            </a:r>
            <a:r>
              <a:rPr lang="ru-RU" sz="1800" dirty="0"/>
              <a:t> </a:t>
            </a:r>
            <a:r>
              <a:rPr lang="ru-RU" sz="1800" dirty="0" err="1"/>
              <a:t>типів</a:t>
            </a:r>
            <a:r>
              <a:rPr lang="ru-RU" sz="1800" dirty="0"/>
              <a:t> </a:t>
            </a:r>
            <a:r>
              <a:rPr lang="ru-RU" sz="1800" dirty="0" err="1"/>
              <a:t>даних</a:t>
            </a:r>
            <a:r>
              <a:rPr lang="ru-RU" sz="1800" dirty="0"/>
              <a:t>.</a:t>
            </a:r>
            <a:endParaRPr lang="en-US" sz="1800" dirty="0"/>
          </a:p>
          <a:p>
            <a:pPr marL="540000" indent="360000">
              <a:lnSpc>
                <a:spcPct val="150000"/>
              </a:lnSpc>
              <a:spcBef>
                <a:spcPts val="0"/>
              </a:spcBef>
              <a:buNone/>
            </a:pPr>
            <a:r>
              <a:rPr lang="ru-RU" sz="1800" dirty="0" err="1"/>
              <a:t>Тепер</a:t>
            </a:r>
            <a:r>
              <a:rPr lang="ru-RU" sz="1800" dirty="0"/>
              <a:t>, </a:t>
            </a:r>
            <a:r>
              <a:rPr lang="ru-RU" sz="1800" dirty="0" err="1"/>
              <a:t>використовуючи</a:t>
            </a:r>
            <a:r>
              <a:rPr lang="ru-RU" sz="1800" dirty="0"/>
              <a:t> шаблон, ми </a:t>
            </a:r>
            <a:r>
              <a:rPr lang="ru-RU" sz="1800" dirty="0" err="1"/>
              <a:t>зможемо</a:t>
            </a:r>
            <a:r>
              <a:rPr lang="ru-RU" sz="1800" dirty="0"/>
              <a:t> </a:t>
            </a:r>
            <a:r>
              <a:rPr lang="ru-RU" sz="1800" dirty="0" err="1"/>
              <a:t>реалізувати</a:t>
            </a:r>
            <a:r>
              <a:rPr lang="ru-RU" sz="1800" dirty="0"/>
              <a:t> </a:t>
            </a:r>
            <a:r>
              <a:rPr lang="ru-RU" sz="1800" dirty="0" err="1"/>
              <a:t>єдиний</a:t>
            </a:r>
            <a:r>
              <a:rPr lang="ru-RU" sz="1800" dirty="0"/>
              <a:t> </a:t>
            </a:r>
            <a:r>
              <a:rPr lang="ru-RU" sz="1800" dirty="0" err="1"/>
              <a:t>опис</a:t>
            </a:r>
            <a:r>
              <a:rPr lang="ru-RU" sz="1800" dirty="0"/>
              <a:t>, </a:t>
            </a:r>
            <a:r>
              <a:rPr lang="ru-RU" sz="1800" dirty="0" err="1"/>
              <a:t>що</a:t>
            </a:r>
            <a:r>
              <a:rPr lang="ru-RU" sz="1800" dirty="0"/>
              <a:t> </a:t>
            </a:r>
            <a:r>
              <a:rPr lang="ru-RU" sz="1800" dirty="0" err="1"/>
              <a:t>обробляє</a:t>
            </a:r>
            <a:r>
              <a:rPr lang="ru-RU" sz="1800" dirty="0"/>
              <a:t> </a:t>
            </a:r>
            <a:r>
              <a:rPr lang="ru-RU" sz="1800" dirty="0" err="1"/>
              <a:t>значення</a:t>
            </a:r>
            <a:r>
              <a:rPr lang="ru-RU" sz="1800" dirty="0"/>
              <a:t> будь-</a:t>
            </a:r>
            <a:r>
              <a:rPr lang="ru-RU" sz="1800" dirty="0" err="1"/>
              <a:t>якого</a:t>
            </a:r>
            <a:r>
              <a:rPr lang="ru-RU" sz="1800" dirty="0"/>
              <a:t> типу: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1. Ідентифікатор </a:t>
            </a:r>
            <a:r>
              <a:rPr lang="en-US" sz="1800" dirty="0">
                <a:solidFill>
                  <a:schemeClr val="accent5">
                    <a:lumMod val="75000"/>
                  </a:schemeClr>
                </a:solidFill>
                <a:latin typeface="Consolas" panose="020B0609020204030204" pitchFamily="49" charset="0"/>
              </a:rPr>
              <a:t>T</a:t>
            </a:r>
            <a:r>
              <a:rPr lang="en-US" sz="1800" dirty="0"/>
              <a:t> </a:t>
            </a:r>
            <a:r>
              <a:rPr lang="uk-UA" sz="1800" dirty="0"/>
              <a:t>є параметром типу. Саме він визначає тип параметра, переданого в момент виклику функції. </a:t>
            </a:r>
            <a:endParaRPr lang="en-US" sz="1800" dirty="0"/>
          </a:p>
          <a:p>
            <a:pPr marL="540000" indent="360000">
              <a:lnSpc>
                <a:spcPct val="150000"/>
              </a:lnSpc>
              <a:spcBef>
                <a:spcPts val="0"/>
              </a:spcBef>
              <a:buNone/>
            </a:pPr>
            <a:r>
              <a:rPr lang="uk-UA" sz="1800" dirty="0"/>
              <a:t>2. Припустимо, програма викликає функцію </a:t>
            </a:r>
            <a:r>
              <a:rPr lang="en-US" sz="1800" dirty="0">
                <a:solidFill>
                  <a:schemeClr val="accent5">
                    <a:lumMod val="75000"/>
                  </a:schemeClr>
                </a:solidFill>
                <a:latin typeface="Consolas" panose="020B0609020204030204" pitchFamily="49" charset="0"/>
              </a:rPr>
              <a:t>Abs</a:t>
            </a:r>
            <a:r>
              <a:rPr lang="en-US" sz="1800" dirty="0"/>
              <a:t> </a:t>
            </a:r>
            <a:r>
              <a:rPr lang="uk-UA" sz="1800" dirty="0"/>
              <a:t>і передає їй значення типу </a:t>
            </a:r>
            <a:r>
              <a:rPr lang="en-US" sz="1800" dirty="0">
                <a:solidFill>
                  <a:schemeClr val="accent5">
                    <a:lumMod val="75000"/>
                  </a:schemeClr>
                </a:solidFill>
                <a:latin typeface="Consolas" panose="020B0609020204030204" pitchFamily="49" charset="0"/>
              </a:rPr>
              <a:t>int</a:t>
            </a:r>
            <a:r>
              <a:rPr lang="en-US" sz="1800" dirty="0"/>
              <a:t>:</a:t>
            </a:r>
          </a:p>
          <a:p>
            <a:pPr marL="540000" indent="360000">
              <a:lnSpc>
                <a:spcPct val="150000"/>
              </a:lnSpc>
              <a:spcBef>
                <a:spcPts val="0"/>
              </a:spcBef>
              <a:buNone/>
            </a:pP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&lt;&lt; "Result — 5 = " &lt;&lt; Abs(-5);</a:t>
            </a:r>
          </a:p>
          <a:p>
            <a:pPr marL="540000" indent="360000">
              <a:lnSpc>
                <a:spcPct val="150000"/>
              </a:lnSpc>
              <a:spcBef>
                <a:spcPts val="0"/>
              </a:spcBef>
              <a:buNone/>
            </a:pPr>
            <a:r>
              <a:rPr lang="uk-UA" sz="1800" dirty="0"/>
              <a:t>3. </a:t>
            </a:r>
            <a:r>
              <a:rPr lang="uk-UA" sz="1800" b="1" dirty="0">
                <a:highlight>
                  <a:srgbClr val="00FF00"/>
                </a:highlight>
              </a:rPr>
              <a:t>Компілятор автоматично створює версію функції, де замість </a:t>
            </a:r>
            <a:r>
              <a:rPr lang="en-US" sz="1800" b="1" dirty="0">
                <a:solidFill>
                  <a:schemeClr val="accent5">
                    <a:lumMod val="75000"/>
                  </a:schemeClr>
                </a:solidFill>
                <a:highlight>
                  <a:srgbClr val="00FF00"/>
                </a:highlight>
                <a:latin typeface="Consolas" panose="020B0609020204030204" pitchFamily="49" charset="0"/>
              </a:rPr>
              <a:t>T</a:t>
            </a:r>
            <a:r>
              <a:rPr lang="en-US" sz="1800" b="1" dirty="0">
                <a:highlight>
                  <a:srgbClr val="00FF00"/>
                </a:highlight>
              </a:rPr>
              <a:t> </a:t>
            </a:r>
            <a:r>
              <a:rPr lang="uk-UA" sz="1800" b="1" dirty="0">
                <a:highlight>
                  <a:srgbClr val="00FF00"/>
                </a:highlight>
              </a:rPr>
              <a:t>підставляється тип </a:t>
            </a:r>
            <a:r>
              <a:rPr lang="en-US" sz="1800" b="1" dirty="0">
                <a:solidFill>
                  <a:schemeClr val="accent5">
                    <a:lumMod val="75000"/>
                  </a:schemeClr>
                </a:solidFill>
                <a:highlight>
                  <a:srgbClr val="00FF00"/>
                </a:highlight>
                <a:latin typeface="Consolas" panose="020B0609020204030204" pitchFamily="49" charset="0"/>
              </a:rPr>
              <a:t>int</a:t>
            </a:r>
            <a:r>
              <a:rPr lang="en-US" sz="1800" b="1" dirty="0">
                <a:highlight>
                  <a:srgbClr val="00FF00"/>
                </a:highlight>
              </a:rPr>
              <a:t>.</a:t>
            </a:r>
          </a:p>
        </p:txBody>
      </p:sp>
      <p:pic>
        <p:nvPicPr>
          <p:cNvPr id="5" name="Рисунок 4">
            <a:extLst>
              <a:ext uri="{FF2B5EF4-FFF2-40B4-BE49-F238E27FC236}">
                <a16:creationId xmlns:a16="http://schemas.microsoft.com/office/drawing/2014/main" id="{71B16052-E7A3-45C2-868F-35A2649B4CA0}"/>
              </a:ext>
            </a:extLst>
          </p:cNvPr>
          <p:cNvPicPr>
            <a:picLocks noChangeAspect="1"/>
          </p:cNvPicPr>
          <p:nvPr/>
        </p:nvPicPr>
        <p:blipFill>
          <a:blip r:embed="rId2"/>
          <a:stretch>
            <a:fillRect/>
          </a:stretch>
        </p:blipFill>
        <p:spPr>
          <a:xfrm>
            <a:off x="4036836" y="2106974"/>
            <a:ext cx="4118328" cy="1627951"/>
          </a:xfrm>
          <a:prstGeom prst="rect">
            <a:avLst/>
          </a:prstGeom>
        </p:spPr>
      </p:pic>
    </p:spTree>
    <p:extLst>
      <p:ext uri="{BB962C8B-B14F-4D97-AF65-F5344CB8AC3E}">
        <p14:creationId xmlns:p14="http://schemas.microsoft.com/office/powerpoint/2010/main" val="2899167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Шаблони функцій</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en-US" sz="1800" dirty="0"/>
              <a:t>4. </a:t>
            </a:r>
            <a:r>
              <a:rPr lang="uk-UA" sz="1800" dirty="0"/>
              <a:t>Тепер функція виглядатиме так:</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5. Варто </a:t>
            </a:r>
            <a:r>
              <a:rPr lang="ru-RU" sz="1800" dirty="0" err="1"/>
              <a:t>зазначити</a:t>
            </a:r>
            <a:r>
              <a:rPr lang="ru-RU" sz="1800" dirty="0"/>
              <a:t>, </a:t>
            </a:r>
            <a:r>
              <a:rPr lang="ru-RU" sz="1800" dirty="0" err="1"/>
              <a:t>що</a:t>
            </a:r>
            <a:r>
              <a:rPr lang="ru-RU" sz="1800" dirty="0"/>
              <a:t> </a:t>
            </a:r>
            <a:r>
              <a:rPr lang="ru-RU" sz="1800" dirty="0" err="1"/>
              <a:t>компілятор</a:t>
            </a:r>
            <a:r>
              <a:rPr lang="ru-RU" sz="1800" dirty="0"/>
              <a:t> створить </a:t>
            </a:r>
            <a:r>
              <a:rPr lang="ru-RU" sz="1800" dirty="0" err="1"/>
              <a:t>версії</a:t>
            </a:r>
            <a:r>
              <a:rPr lang="ru-RU" sz="1800" dirty="0"/>
              <a:t> </a:t>
            </a:r>
            <a:r>
              <a:rPr lang="ru-RU" sz="1800" dirty="0" err="1"/>
              <a:t>функції</a:t>
            </a:r>
            <a:r>
              <a:rPr lang="ru-RU" sz="1800" dirty="0"/>
              <a:t> для будь-</a:t>
            </a:r>
            <a:r>
              <a:rPr lang="ru-RU" sz="1800" dirty="0" err="1"/>
              <a:t>якого</a:t>
            </a:r>
            <a:r>
              <a:rPr lang="ru-RU" sz="1800" dirty="0"/>
              <a:t> </a:t>
            </a:r>
            <a:r>
              <a:rPr lang="ru-RU" sz="1800" dirty="0" err="1"/>
              <a:t>виклику</a:t>
            </a:r>
            <a:r>
              <a:rPr lang="ru-RU" sz="1800" dirty="0"/>
              <a:t>, з будь-</a:t>
            </a:r>
            <a:r>
              <a:rPr lang="ru-RU" sz="1800" dirty="0" err="1"/>
              <a:t>яким</a:t>
            </a:r>
            <a:r>
              <a:rPr lang="ru-RU" sz="1800" dirty="0"/>
              <a:t> типом </a:t>
            </a:r>
            <a:r>
              <a:rPr lang="ru-RU" sz="1800" dirty="0" err="1"/>
              <a:t>даних</a:t>
            </a:r>
            <a:r>
              <a:rPr lang="ru-RU" sz="1800" dirty="0"/>
              <a:t>. </a:t>
            </a:r>
            <a:r>
              <a:rPr lang="ru-RU" sz="1800" dirty="0" err="1"/>
              <a:t>Такий</a:t>
            </a:r>
            <a:r>
              <a:rPr lang="ru-RU" sz="1800" dirty="0"/>
              <a:t> </a:t>
            </a:r>
            <a:r>
              <a:rPr lang="ru-RU" sz="1800" dirty="0" err="1"/>
              <a:t>процес</a:t>
            </a:r>
            <a:r>
              <a:rPr lang="ru-RU" sz="1800" dirty="0"/>
              <a:t> носить </a:t>
            </a:r>
            <a:r>
              <a:rPr lang="ru-RU" sz="1800" dirty="0" err="1"/>
              <a:t>назву</a:t>
            </a:r>
            <a:r>
              <a:rPr lang="ru-RU" sz="1800" dirty="0"/>
              <a:t> — </a:t>
            </a:r>
            <a:r>
              <a:rPr lang="ru-RU" sz="1800" b="1" dirty="0" err="1">
                <a:highlight>
                  <a:srgbClr val="00FF00"/>
                </a:highlight>
              </a:rPr>
              <a:t>створення</a:t>
            </a:r>
            <a:r>
              <a:rPr lang="ru-RU" sz="1800" b="1" dirty="0">
                <a:highlight>
                  <a:srgbClr val="00FF00"/>
                </a:highlight>
              </a:rPr>
              <a:t> </a:t>
            </a:r>
            <a:r>
              <a:rPr lang="ru-RU" sz="1800" b="1" dirty="0" err="1">
                <a:highlight>
                  <a:srgbClr val="00FF00"/>
                </a:highlight>
              </a:rPr>
              <a:t>екземпляра</a:t>
            </a:r>
            <a:r>
              <a:rPr lang="ru-RU" sz="1800" b="1" dirty="0">
                <a:highlight>
                  <a:srgbClr val="00FF00"/>
                </a:highlight>
              </a:rPr>
              <a:t> шаблону </a:t>
            </a:r>
            <a:r>
              <a:rPr lang="ru-RU" sz="1800" b="1" dirty="0" err="1">
                <a:highlight>
                  <a:srgbClr val="00FF00"/>
                </a:highlight>
              </a:rPr>
              <a:t>функції</a:t>
            </a:r>
            <a:r>
              <a:rPr lang="ru-RU" sz="1800" dirty="0"/>
              <a:t>.</a:t>
            </a:r>
            <a:endParaRPr lang="uk-UA" sz="1800" dirty="0"/>
          </a:p>
        </p:txBody>
      </p:sp>
      <p:pic>
        <p:nvPicPr>
          <p:cNvPr id="5" name="Рисунок 4">
            <a:extLst>
              <a:ext uri="{FF2B5EF4-FFF2-40B4-BE49-F238E27FC236}">
                <a16:creationId xmlns:a16="http://schemas.microsoft.com/office/drawing/2014/main" id="{C6A5A304-AF37-499D-A647-837B6BCA81EE}"/>
              </a:ext>
            </a:extLst>
          </p:cNvPr>
          <p:cNvPicPr>
            <a:picLocks noChangeAspect="1"/>
          </p:cNvPicPr>
          <p:nvPr/>
        </p:nvPicPr>
        <p:blipFill>
          <a:blip r:embed="rId2"/>
          <a:stretch>
            <a:fillRect/>
          </a:stretch>
        </p:blipFill>
        <p:spPr>
          <a:xfrm>
            <a:off x="948160" y="1428750"/>
            <a:ext cx="4185490" cy="1464921"/>
          </a:xfrm>
          <a:prstGeom prst="rect">
            <a:avLst/>
          </a:prstGeom>
        </p:spPr>
      </p:pic>
    </p:spTree>
    <p:extLst>
      <p:ext uri="{BB962C8B-B14F-4D97-AF65-F5344CB8AC3E}">
        <p14:creationId xmlns:p14="http://schemas.microsoft.com/office/powerpoint/2010/main" val="1828051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Основні</a:t>
            </a:r>
            <a:r>
              <a:rPr lang="ru-RU" sz="3600" b="1" dirty="0"/>
              <a:t> </a:t>
            </a:r>
            <a:r>
              <a:rPr lang="ru-RU" sz="3600" b="1" dirty="0" err="1"/>
              <a:t>принципи</a:t>
            </a:r>
            <a:r>
              <a:rPr lang="ru-RU" sz="3600" b="1" dirty="0"/>
              <a:t> й </a:t>
            </a:r>
            <a:r>
              <a:rPr lang="ru-RU" sz="3600" b="1" dirty="0" err="1"/>
              <a:t>поняття</a:t>
            </a:r>
            <a:r>
              <a:rPr lang="ru-RU" sz="3600" b="1" dirty="0"/>
              <a:t> при </a:t>
            </a:r>
            <a:r>
              <a:rPr lang="ru-RU" sz="3600" b="1" dirty="0" err="1"/>
              <a:t>роботі</a:t>
            </a:r>
            <a:r>
              <a:rPr lang="ru-RU" sz="3600" b="1" dirty="0"/>
              <a:t> з шаблоном</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1. При </a:t>
            </a:r>
            <a:r>
              <a:rPr lang="ru-RU" sz="1800" dirty="0" err="1"/>
              <a:t>визначенні</a:t>
            </a:r>
            <a:r>
              <a:rPr lang="ru-RU" sz="1800" dirty="0"/>
              <a:t> шаблону </a:t>
            </a:r>
            <a:r>
              <a:rPr lang="ru-RU" sz="1800" dirty="0" err="1"/>
              <a:t>використовуються</a:t>
            </a:r>
            <a:r>
              <a:rPr lang="ru-RU" sz="1800" dirty="0"/>
              <a:t> два </a:t>
            </a:r>
            <a:r>
              <a:rPr lang="ru-RU" sz="1800" dirty="0" err="1"/>
              <a:t>специфікатори</a:t>
            </a:r>
            <a:r>
              <a:rPr lang="ru-RU" sz="1800" dirty="0"/>
              <a:t>: </a:t>
            </a:r>
            <a:r>
              <a:rPr lang="ru-RU" sz="1800" dirty="0" err="1">
                <a:solidFill>
                  <a:schemeClr val="accent5">
                    <a:lumMod val="75000"/>
                  </a:schemeClr>
                </a:solidFill>
                <a:latin typeface="Consolas" panose="020B0609020204030204" pitchFamily="49" charset="0"/>
              </a:rPr>
              <a:t>template</a:t>
            </a:r>
            <a:r>
              <a:rPr lang="ru-RU" sz="1800" dirty="0"/>
              <a:t> і </a:t>
            </a:r>
            <a:r>
              <a:rPr lang="ru-RU" sz="1800" dirty="0" err="1">
                <a:solidFill>
                  <a:schemeClr val="accent5">
                    <a:lumMod val="75000"/>
                  </a:schemeClr>
                </a:solidFill>
                <a:latin typeface="Consolas" panose="020B0609020204030204" pitchFamily="49" charset="0"/>
              </a:rPr>
              <a:t>typename</a:t>
            </a:r>
            <a:r>
              <a:rPr lang="ru-RU" sz="1800" dirty="0"/>
              <a:t>. </a:t>
            </a:r>
            <a:endParaRPr lang="en-US" sz="1800" dirty="0"/>
          </a:p>
          <a:p>
            <a:pPr marL="540000" indent="360000">
              <a:lnSpc>
                <a:spcPct val="150000"/>
              </a:lnSpc>
              <a:spcBef>
                <a:spcPts val="0"/>
              </a:spcBef>
              <a:buNone/>
            </a:pPr>
            <a:r>
              <a:rPr lang="ru-RU" sz="1800" dirty="0"/>
              <a:t>2. На </a:t>
            </a:r>
            <a:r>
              <a:rPr lang="ru-RU" sz="1800" dirty="0" err="1"/>
              <a:t>місце</a:t>
            </a:r>
            <a:r>
              <a:rPr lang="ru-RU" sz="1800" dirty="0"/>
              <a:t> параметра типу </a:t>
            </a:r>
            <a:r>
              <a:rPr lang="ru-RU" sz="1800" dirty="0">
                <a:solidFill>
                  <a:schemeClr val="accent5">
                    <a:lumMod val="75000"/>
                  </a:schemeClr>
                </a:solidFill>
                <a:latin typeface="Consolas" panose="020B0609020204030204" pitchFamily="49" charset="0"/>
              </a:rPr>
              <a:t>Т</a:t>
            </a:r>
            <a:r>
              <a:rPr lang="ru-RU" sz="1800" dirty="0"/>
              <a:t> </a:t>
            </a:r>
            <a:r>
              <a:rPr lang="ru-RU" sz="1800" dirty="0" err="1"/>
              <a:t>можна</a:t>
            </a:r>
            <a:r>
              <a:rPr lang="ru-RU" sz="1800" dirty="0"/>
              <a:t> </a:t>
            </a:r>
            <a:r>
              <a:rPr lang="ru-RU" sz="1800" dirty="0" err="1"/>
              <a:t>підставити</a:t>
            </a:r>
            <a:r>
              <a:rPr lang="ru-RU" sz="1800" dirty="0"/>
              <a:t> будь-яке </a:t>
            </a:r>
            <a:r>
              <a:rPr lang="ru-RU" sz="1800" dirty="0" err="1"/>
              <a:t>коректне</a:t>
            </a:r>
            <a:r>
              <a:rPr lang="ru-RU" sz="1800" dirty="0"/>
              <a:t> </a:t>
            </a:r>
            <a:r>
              <a:rPr lang="ru-RU" sz="1800" dirty="0" err="1"/>
              <a:t>ім'я</a:t>
            </a:r>
            <a:r>
              <a:rPr lang="ru-RU" sz="1800" dirty="0"/>
              <a:t> для С++. </a:t>
            </a:r>
            <a:endParaRPr lang="en-US" sz="1800" dirty="0"/>
          </a:p>
          <a:p>
            <a:pPr marL="540000" indent="360000">
              <a:lnSpc>
                <a:spcPct val="150000"/>
              </a:lnSpc>
              <a:spcBef>
                <a:spcPts val="0"/>
              </a:spcBef>
              <a:buNone/>
            </a:pPr>
            <a:r>
              <a:rPr lang="ru-RU" sz="1800" dirty="0"/>
              <a:t>3. У </a:t>
            </a:r>
            <a:r>
              <a:rPr lang="ru-RU" sz="1800" dirty="0" err="1"/>
              <a:t>кутових</a:t>
            </a:r>
            <a:r>
              <a:rPr lang="ru-RU" sz="1800" dirty="0"/>
              <a:t> дужках </a:t>
            </a:r>
            <a:r>
              <a:rPr lang="ru-RU" sz="1800" dirty="0" err="1"/>
              <a:t>можна</a:t>
            </a:r>
            <a:r>
              <a:rPr lang="ru-RU" sz="1800" dirty="0"/>
              <a:t> </a:t>
            </a:r>
            <a:r>
              <a:rPr lang="ru-RU" sz="1800" dirty="0" err="1"/>
              <a:t>записувати</a:t>
            </a:r>
            <a:r>
              <a:rPr lang="ru-RU" sz="1800" dirty="0"/>
              <a:t> </a:t>
            </a:r>
            <a:r>
              <a:rPr lang="ru-RU" sz="1800" b="1" dirty="0" err="1">
                <a:highlight>
                  <a:srgbClr val="00FF00"/>
                </a:highlight>
              </a:rPr>
              <a:t>більше</a:t>
            </a:r>
            <a:r>
              <a:rPr lang="ru-RU" sz="1800" b="1" dirty="0">
                <a:highlight>
                  <a:srgbClr val="00FF00"/>
                </a:highlight>
              </a:rPr>
              <a:t> за один параметр типу</a:t>
            </a:r>
            <a:r>
              <a:rPr lang="ru-RU" sz="1800" dirty="0"/>
              <a:t>. </a:t>
            </a:r>
            <a:endParaRPr lang="en-US" sz="1800" dirty="0"/>
          </a:p>
          <a:p>
            <a:pPr marL="540000" indent="360000">
              <a:lnSpc>
                <a:spcPct val="150000"/>
              </a:lnSpc>
              <a:spcBef>
                <a:spcPts val="0"/>
              </a:spcBef>
              <a:buNone/>
            </a:pPr>
            <a:r>
              <a:rPr lang="ru-RU" sz="1800" dirty="0"/>
              <a:t>4. Параметр </a:t>
            </a:r>
            <a:r>
              <a:rPr lang="ru-RU" sz="1800" dirty="0" err="1"/>
              <a:t>функції</a:t>
            </a:r>
            <a:r>
              <a:rPr lang="ru-RU" sz="1800" dirty="0"/>
              <a:t> — </a:t>
            </a:r>
            <a:r>
              <a:rPr lang="ru-RU" sz="1800" dirty="0" err="1"/>
              <a:t>це</a:t>
            </a:r>
            <a:r>
              <a:rPr lang="ru-RU" sz="1800" dirty="0"/>
              <a:t> </a:t>
            </a:r>
            <a:r>
              <a:rPr lang="ru-RU" sz="1800" dirty="0" err="1"/>
              <a:t>значення</a:t>
            </a:r>
            <a:r>
              <a:rPr lang="ru-RU" sz="1800" dirty="0"/>
              <a:t>, яке </a:t>
            </a:r>
            <a:r>
              <a:rPr lang="ru-RU" sz="1800" dirty="0" err="1"/>
              <a:t>передається</a:t>
            </a:r>
            <a:r>
              <a:rPr lang="ru-RU" sz="1800" dirty="0"/>
              <a:t> у </a:t>
            </a:r>
            <a:r>
              <a:rPr lang="ru-RU" sz="1800" dirty="0" err="1"/>
              <a:t>функцію</a:t>
            </a:r>
            <a:r>
              <a:rPr lang="ru-RU" sz="1800" dirty="0"/>
              <a:t> при </a:t>
            </a:r>
            <a:r>
              <a:rPr lang="ru-RU" sz="1800" dirty="0" err="1"/>
              <a:t>виконанні</a:t>
            </a:r>
            <a:r>
              <a:rPr lang="ru-RU" sz="1800" dirty="0"/>
              <a:t> </a:t>
            </a:r>
            <a:r>
              <a:rPr lang="ru-RU" sz="1800" dirty="0" err="1"/>
              <a:t>програми</a:t>
            </a:r>
            <a:r>
              <a:rPr lang="ru-RU" sz="1800" dirty="0"/>
              <a:t>. </a:t>
            </a:r>
            <a:endParaRPr lang="en-US" sz="1800" dirty="0"/>
          </a:p>
          <a:p>
            <a:pPr marL="540000" indent="360000">
              <a:lnSpc>
                <a:spcPct val="150000"/>
              </a:lnSpc>
              <a:spcBef>
                <a:spcPts val="0"/>
              </a:spcBef>
              <a:buNone/>
            </a:pPr>
            <a:r>
              <a:rPr lang="ru-RU" sz="1800" dirty="0"/>
              <a:t>5. </a:t>
            </a:r>
            <a:r>
              <a:rPr lang="ru-RU" sz="1800" b="1" dirty="0">
                <a:highlight>
                  <a:srgbClr val="00FF00"/>
                </a:highlight>
              </a:rPr>
              <a:t>Параметр типу </a:t>
            </a:r>
            <a:r>
              <a:rPr lang="ru-RU" sz="1800" b="1" dirty="0" err="1">
                <a:highlight>
                  <a:srgbClr val="00FF00"/>
                </a:highlight>
              </a:rPr>
              <a:t>вказує</a:t>
            </a:r>
            <a:r>
              <a:rPr lang="ru-RU" sz="1800" b="1" dirty="0">
                <a:highlight>
                  <a:srgbClr val="00FF00"/>
                </a:highlight>
              </a:rPr>
              <a:t> тип аргументу</a:t>
            </a:r>
            <a:r>
              <a:rPr lang="ru-RU" sz="1800" dirty="0"/>
              <a:t>, </a:t>
            </a:r>
            <a:r>
              <a:rPr lang="ru-RU" sz="1800" dirty="0" err="1"/>
              <a:t>що</a:t>
            </a:r>
            <a:r>
              <a:rPr lang="ru-RU" sz="1800" dirty="0"/>
              <a:t> </a:t>
            </a:r>
            <a:r>
              <a:rPr lang="ru-RU" sz="1800" dirty="0" err="1"/>
              <a:t>передається</a:t>
            </a:r>
            <a:r>
              <a:rPr lang="ru-RU" sz="1800" dirty="0"/>
              <a:t> у </a:t>
            </a:r>
            <a:r>
              <a:rPr lang="ru-RU" sz="1800" dirty="0" err="1"/>
              <a:t>функцію</a:t>
            </a:r>
            <a:r>
              <a:rPr lang="ru-RU" sz="1800" dirty="0"/>
              <a:t>, й </a:t>
            </a:r>
            <a:r>
              <a:rPr lang="ru-RU" sz="1800" b="1" dirty="0" err="1">
                <a:highlight>
                  <a:srgbClr val="00FF00"/>
                </a:highlight>
              </a:rPr>
              <a:t>обробляється</a:t>
            </a:r>
            <a:r>
              <a:rPr lang="ru-RU" sz="1800" b="1" dirty="0">
                <a:highlight>
                  <a:srgbClr val="00FF00"/>
                </a:highlight>
              </a:rPr>
              <a:t> </a:t>
            </a:r>
            <a:r>
              <a:rPr lang="ru-RU" sz="1800" b="1" dirty="0" err="1">
                <a:highlight>
                  <a:srgbClr val="00FF00"/>
                </a:highlight>
              </a:rPr>
              <a:t>тільки</a:t>
            </a:r>
            <a:r>
              <a:rPr lang="ru-RU" sz="1800" b="1" dirty="0">
                <a:highlight>
                  <a:srgbClr val="00FF00"/>
                </a:highlight>
              </a:rPr>
              <a:t> при </a:t>
            </a:r>
            <a:r>
              <a:rPr lang="ru-RU" sz="1800" b="1" dirty="0" err="1">
                <a:highlight>
                  <a:srgbClr val="00FF00"/>
                </a:highlight>
              </a:rPr>
              <a:t>компіляції</a:t>
            </a:r>
            <a:r>
              <a:rPr lang="ru-RU" sz="1800" dirty="0"/>
              <a:t>. </a:t>
            </a:r>
          </a:p>
          <a:p>
            <a:pPr marL="540000" indent="360000">
              <a:lnSpc>
                <a:spcPct val="150000"/>
              </a:lnSpc>
              <a:spcBef>
                <a:spcPts val="0"/>
              </a:spcBef>
              <a:buNone/>
            </a:pPr>
            <a:endParaRPr lang="en-US" sz="1800" b="1" dirty="0">
              <a:highlight>
                <a:srgbClr val="00FF00"/>
              </a:highlight>
            </a:endParaRPr>
          </a:p>
          <a:p>
            <a:pPr marL="540000" indent="360000">
              <a:lnSpc>
                <a:spcPct val="150000"/>
              </a:lnSpc>
              <a:spcBef>
                <a:spcPts val="0"/>
              </a:spcBef>
              <a:buNone/>
            </a:pPr>
            <a:r>
              <a:rPr lang="uk-UA" sz="1800" b="1" dirty="0">
                <a:highlight>
                  <a:srgbClr val="00FF00"/>
                </a:highlight>
              </a:rPr>
              <a:t>Процес компіляції шаблону</a:t>
            </a:r>
            <a:endParaRPr lang="en-US" sz="1800" b="1" dirty="0">
              <a:highlight>
                <a:srgbClr val="00FF00"/>
              </a:highlight>
            </a:endParaRPr>
          </a:p>
          <a:p>
            <a:pPr marL="540000" indent="360000">
              <a:lnSpc>
                <a:spcPct val="150000"/>
              </a:lnSpc>
              <a:spcBef>
                <a:spcPts val="0"/>
              </a:spcBef>
              <a:buNone/>
            </a:pPr>
            <a:r>
              <a:rPr lang="uk-UA" sz="1800" dirty="0"/>
              <a:t>1. </a:t>
            </a:r>
            <a:r>
              <a:rPr lang="uk-UA" sz="1800" b="1" dirty="0">
                <a:highlight>
                  <a:srgbClr val="00FF00"/>
                </a:highlight>
              </a:rPr>
              <a:t>Визначення шаблону не викликає генерацію коду компілятором самостійно. Останній створює код функції тільки в момент її виклику і генерує при цьому відповідну версію функції</a:t>
            </a:r>
            <a:r>
              <a:rPr lang="uk-UA" sz="1800" dirty="0"/>
              <a:t>. </a:t>
            </a:r>
            <a:endParaRPr lang="en-US" sz="1800" dirty="0"/>
          </a:p>
          <a:p>
            <a:pPr marL="540000" indent="360000">
              <a:lnSpc>
                <a:spcPct val="150000"/>
              </a:lnSpc>
              <a:spcBef>
                <a:spcPts val="0"/>
              </a:spcBef>
              <a:buNone/>
            </a:pPr>
            <a:r>
              <a:rPr lang="uk-UA" sz="1800" dirty="0"/>
              <a:t>2. </a:t>
            </a:r>
            <a:r>
              <a:rPr lang="uk-UA" sz="1800" b="1" dirty="0">
                <a:highlight>
                  <a:srgbClr val="FFFF00"/>
                </a:highlight>
              </a:rPr>
              <a:t>Наступний виклик з тими самими типами даних параметрів не спровокує генерацію додаткової копії функції, а </a:t>
            </a:r>
            <a:r>
              <a:rPr lang="uk-UA" sz="1800" b="1" dirty="0" err="1">
                <a:highlight>
                  <a:srgbClr val="FFFF00"/>
                </a:highlight>
              </a:rPr>
              <a:t>викличе</a:t>
            </a:r>
            <a:r>
              <a:rPr lang="uk-UA" sz="1800" b="1" dirty="0">
                <a:highlight>
                  <a:srgbClr val="FFFF00"/>
                </a:highlight>
              </a:rPr>
              <a:t> її вже існуючу копію.</a:t>
            </a:r>
            <a:r>
              <a:rPr lang="uk-UA" sz="1800" dirty="0">
                <a:highlight>
                  <a:srgbClr val="FFFF00"/>
                </a:highlight>
              </a:rPr>
              <a:t> </a:t>
            </a:r>
            <a:endParaRPr lang="en-US" sz="1800" dirty="0">
              <a:highlight>
                <a:srgbClr val="FFFF00"/>
              </a:highlight>
            </a:endParaRPr>
          </a:p>
          <a:p>
            <a:pPr marL="540000" indent="360000">
              <a:lnSpc>
                <a:spcPct val="150000"/>
              </a:lnSpc>
              <a:spcBef>
                <a:spcPts val="0"/>
              </a:spcBef>
              <a:buNone/>
            </a:pPr>
            <a:r>
              <a:rPr lang="uk-UA" sz="1800" dirty="0"/>
              <a:t>3. </a:t>
            </a:r>
            <a:r>
              <a:rPr lang="uk-UA" sz="1800" b="1" dirty="0">
                <a:highlight>
                  <a:srgbClr val="00FFFF"/>
                </a:highlight>
              </a:rPr>
              <a:t>Компілятор створює нову версію функції тільки якщо тип переданого параметра не збігається з жодним із попередніх викликів</a:t>
            </a:r>
            <a:r>
              <a:rPr lang="uk-UA" sz="1800" dirty="0">
                <a:highlight>
                  <a:srgbClr val="00FFFF"/>
                </a:highlight>
              </a:rPr>
              <a:t>.</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836128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Приклад роботи з шаблоном</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1. Шаблон генерує безліч функцій, що повертають більше з двох значень з однаковим типом даних. </a:t>
            </a:r>
            <a:endParaRPr lang="en-US" sz="1800" dirty="0"/>
          </a:p>
          <a:p>
            <a:pPr marL="540000" indent="360000">
              <a:lnSpc>
                <a:spcPct val="150000"/>
              </a:lnSpc>
              <a:spcBef>
                <a:spcPts val="0"/>
              </a:spcBef>
              <a:buNone/>
            </a:pPr>
            <a:r>
              <a:rPr lang="uk-UA" sz="1800" dirty="0"/>
              <a:t>2. Обидва параметри визначені як параметри типу </a:t>
            </a:r>
            <a:r>
              <a:rPr lang="en-US" sz="1800" dirty="0">
                <a:solidFill>
                  <a:schemeClr val="accent5">
                    <a:lumMod val="75000"/>
                  </a:schemeClr>
                </a:solidFill>
                <a:latin typeface="Consolas" panose="020B0609020204030204" pitchFamily="49" charset="0"/>
              </a:rPr>
              <a:t>T</a:t>
            </a:r>
            <a:r>
              <a:rPr lang="en-US" sz="1800" dirty="0"/>
              <a:t> </a:t>
            </a:r>
            <a:r>
              <a:rPr lang="uk-UA" sz="1800" dirty="0"/>
              <a:t>і при виконанні функції параметри, що передаються, мають бути строго одного типу. У цьому випадку можливі такі виклики функції:</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41188624-2AE3-4222-8810-131ED61DA4FB}"/>
              </a:ext>
            </a:extLst>
          </p:cNvPr>
          <p:cNvPicPr>
            <a:picLocks noChangeAspect="1"/>
          </p:cNvPicPr>
          <p:nvPr/>
        </p:nvPicPr>
        <p:blipFill>
          <a:blip r:embed="rId2"/>
          <a:stretch>
            <a:fillRect/>
          </a:stretch>
        </p:blipFill>
        <p:spPr>
          <a:xfrm>
            <a:off x="4243567" y="857691"/>
            <a:ext cx="3704863" cy="1815383"/>
          </a:xfrm>
          <a:prstGeom prst="rect">
            <a:avLst/>
          </a:prstGeom>
        </p:spPr>
      </p:pic>
      <p:pic>
        <p:nvPicPr>
          <p:cNvPr id="7" name="Рисунок 6">
            <a:extLst>
              <a:ext uri="{FF2B5EF4-FFF2-40B4-BE49-F238E27FC236}">
                <a16:creationId xmlns:a16="http://schemas.microsoft.com/office/drawing/2014/main" id="{34C86615-864D-45CA-8022-25C442777F9E}"/>
              </a:ext>
            </a:extLst>
          </p:cNvPr>
          <p:cNvPicPr>
            <a:picLocks noChangeAspect="1"/>
          </p:cNvPicPr>
          <p:nvPr/>
        </p:nvPicPr>
        <p:blipFill>
          <a:blip r:embed="rId3"/>
          <a:stretch>
            <a:fillRect/>
          </a:stretch>
        </p:blipFill>
        <p:spPr>
          <a:xfrm>
            <a:off x="3312286" y="4184927"/>
            <a:ext cx="5567423" cy="1352280"/>
          </a:xfrm>
          <a:prstGeom prst="rect">
            <a:avLst/>
          </a:prstGeom>
        </p:spPr>
      </p:pic>
      <p:pic>
        <p:nvPicPr>
          <p:cNvPr id="9" name="Рисунок 8">
            <a:extLst>
              <a:ext uri="{FF2B5EF4-FFF2-40B4-BE49-F238E27FC236}">
                <a16:creationId xmlns:a16="http://schemas.microsoft.com/office/drawing/2014/main" id="{9D9F09AC-AAE1-4B55-8C5D-EA90018105EB}"/>
              </a:ext>
            </a:extLst>
          </p:cNvPr>
          <p:cNvPicPr>
            <a:picLocks noChangeAspect="1"/>
          </p:cNvPicPr>
          <p:nvPr/>
        </p:nvPicPr>
        <p:blipFill>
          <a:blip r:embed="rId4"/>
          <a:stretch>
            <a:fillRect/>
          </a:stretch>
        </p:blipFill>
        <p:spPr>
          <a:xfrm>
            <a:off x="3312286" y="5794024"/>
            <a:ext cx="5220182" cy="958984"/>
          </a:xfrm>
          <a:prstGeom prst="rect">
            <a:avLst/>
          </a:prstGeom>
        </p:spPr>
      </p:pic>
    </p:spTree>
    <p:extLst>
      <p:ext uri="{BB962C8B-B14F-4D97-AF65-F5344CB8AC3E}">
        <p14:creationId xmlns:p14="http://schemas.microsoft.com/office/powerpoint/2010/main" val="1089739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Приклад роботи з шаблоном</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Компілятор</a:t>
            </a:r>
            <a:r>
              <a:rPr lang="ru-RU" sz="1800" dirty="0"/>
              <a:t> не </a:t>
            </a:r>
            <a:r>
              <a:rPr lang="ru-RU" sz="1800" dirty="0" err="1"/>
              <a:t>зможе</a:t>
            </a:r>
            <a:r>
              <a:rPr lang="ru-RU" sz="1800" dirty="0"/>
              <a:t> </a:t>
            </a:r>
            <a:r>
              <a:rPr lang="ru-RU" sz="1800" dirty="0" err="1"/>
              <a:t>перетворити</a:t>
            </a:r>
            <a:r>
              <a:rPr lang="ru-RU" sz="1800" dirty="0"/>
              <a:t> параметр </a:t>
            </a:r>
            <a:r>
              <a:rPr lang="ru-RU" sz="1800" dirty="0" err="1">
                <a:solidFill>
                  <a:schemeClr val="accent5">
                    <a:lumMod val="75000"/>
                  </a:schemeClr>
                </a:solidFill>
                <a:latin typeface="Consolas" panose="020B0609020204030204" pitchFamily="49" charset="0"/>
              </a:rPr>
              <a:t>int</a:t>
            </a:r>
            <a:r>
              <a:rPr lang="ru-RU" sz="1800" dirty="0"/>
              <a:t> на</a:t>
            </a:r>
            <a:r>
              <a:rPr lang="en-US" sz="1800" dirty="0"/>
              <a:t> </a:t>
            </a:r>
            <a:r>
              <a:rPr lang="ru-RU" sz="1800" dirty="0" err="1">
                <a:solidFill>
                  <a:schemeClr val="accent5">
                    <a:lumMod val="75000"/>
                  </a:schemeClr>
                </a:solidFill>
                <a:latin typeface="Consolas" panose="020B0609020204030204" pitchFamily="49" charset="0"/>
              </a:rPr>
              <a:t>double</a:t>
            </a:r>
            <a:r>
              <a:rPr lang="ru-RU" sz="1800" dirty="0"/>
              <a:t>. </a:t>
            </a:r>
            <a:r>
              <a:rPr lang="ru-RU" sz="1800" dirty="0" err="1"/>
              <a:t>Вирішенням</a:t>
            </a:r>
            <a:r>
              <a:rPr lang="ru-RU" sz="1800" dirty="0"/>
              <a:t> </a:t>
            </a:r>
            <a:r>
              <a:rPr lang="ru-RU" sz="1800" dirty="0" err="1"/>
              <a:t>проблеми</a:t>
            </a:r>
            <a:r>
              <a:rPr lang="ru-RU" sz="1800" dirty="0"/>
              <a:t> </a:t>
            </a:r>
            <a:r>
              <a:rPr lang="ru-RU" sz="1800" dirty="0" err="1"/>
              <a:t>передачі</a:t>
            </a:r>
            <a:r>
              <a:rPr lang="ru-RU" sz="1800" dirty="0"/>
              <a:t> </a:t>
            </a:r>
            <a:r>
              <a:rPr lang="ru-RU" sz="1800" dirty="0" err="1"/>
              <a:t>різних</a:t>
            </a:r>
            <a:r>
              <a:rPr lang="ru-RU" sz="1800" dirty="0"/>
              <a:t> </a:t>
            </a:r>
            <a:r>
              <a:rPr lang="ru-RU" sz="1800" dirty="0" err="1"/>
              <a:t>параметрів</a:t>
            </a:r>
            <a:r>
              <a:rPr lang="ru-RU" sz="1800" dirty="0"/>
              <a:t> є </a:t>
            </a:r>
            <a:r>
              <a:rPr lang="ru-RU" sz="1800" dirty="0" err="1"/>
              <a:t>такий</a:t>
            </a:r>
            <a:r>
              <a:rPr lang="ru-RU" sz="1800" dirty="0"/>
              <a:t> шаблон:</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У </a:t>
            </a:r>
            <a:r>
              <a:rPr lang="ru-RU" sz="1800" dirty="0" err="1"/>
              <a:t>цьому</a:t>
            </a:r>
            <a:r>
              <a:rPr lang="ru-RU" sz="1800" dirty="0"/>
              <a:t> </a:t>
            </a:r>
            <a:r>
              <a:rPr lang="ru-RU" sz="1800" dirty="0" err="1"/>
              <a:t>випадку</a:t>
            </a:r>
            <a:r>
              <a:rPr lang="ru-RU" sz="1800" dirty="0"/>
              <a:t> </a:t>
            </a:r>
            <a:r>
              <a:rPr lang="ru-RU" sz="1800" dirty="0">
                <a:solidFill>
                  <a:schemeClr val="accent5">
                    <a:lumMod val="75000"/>
                  </a:schemeClr>
                </a:solidFill>
                <a:latin typeface="Consolas" panose="020B0609020204030204" pitchFamily="49" charset="0"/>
              </a:rPr>
              <a:t>Т1</a:t>
            </a:r>
            <a:r>
              <a:rPr lang="ru-RU" sz="1800" dirty="0"/>
              <a:t> </a:t>
            </a:r>
            <a:r>
              <a:rPr lang="ru-RU" sz="1800" dirty="0" err="1"/>
              <a:t>позначає</a:t>
            </a:r>
            <a:r>
              <a:rPr lang="ru-RU" sz="1800" dirty="0"/>
              <a:t> тип </a:t>
            </a:r>
            <a:r>
              <a:rPr lang="ru-RU" sz="1800" dirty="0" err="1"/>
              <a:t>значення</a:t>
            </a:r>
            <a:r>
              <a:rPr lang="ru-RU" sz="1800" dirty="0"/>
              <a:t>, </a:t>
            </a:r>
            <a:r>
              <a:rPr lang="ru-RU" sz="1800" dirty="0" err="1"/>
              <a:t>що</a:t>
            </a:r>
            <a:r>
              <a:rPr lang="ru-RU" sz="1800" dirty="0"/>
              <a:t> </a:t>
            </a:r>
            <a:r>
              <a:rPr lang="ru-RU" sz="1800" dirty="0" err="1"/>
              <a:t>передається</a:t>
            </a:r>
            <a:r>
              <a:rPr lang="ru-RU" sz="1800" dirty="0"/>
              <a:t> як перший параметр, а </a:t>
            </a:r>
            <a:r>
              <a:rPr lang="ru-RU" sz="1800" dirty="0">
                <a:solidFill>
                  <a:schemeClr val="accent5">
                    <a:lumMod val="75000"/>
                  </a:schemeClr>
                </a:solidFill>
                <a:latin typeface="Consolas" panose="020B0609020204030204" pitchFamily="49" charset="0"/>
              </a:rPr>
              <a:t>Т2</a:t>
            </a:r>
            <a:r>
              <a:rPr lang="ru-RU" sz="1800" dirty="0"/>
              <a:t> — </a:t>
            </a:r>
            <a:r>
              <a:rPr lang="ru-RU" sz="1800" dirty="0" err="1"/>
              <a:t>другий</a:t>
            </a:r>
            <a:endParaRPr lang="en-US" sz="1800" dirty="0"/>
          </a:p>
          <a:p>
            <a:pPr marL="540000" indent="360000">
              <a:lnSpc>
                <a:spcPct val="150000"/>
              </a:lnSpc>
              <a:spcBef>
                <a:spcPts val="0"/>
              </a:spcBef>
              <a:buNone/>
            </a:pPr>
            <a:r>
              <a:rPr lang="uk-UA" sz="1800" b="1" dirty="0">
                <a:highlight>
                  <a:srgbClr val="00FF00"/>
                </a:highlight>
              </a:rPr>
              <a:t>УВАГА!!! </a:t>
            </a:r>
            <a:r>
              <a:rPr lang="uk-UA" sz="1800" dirty="0"/>
              <a:t>Кожен параметр типу, розташований усередині кутових дужок, має </a:t>
            </a:r>
            <a:r>
              <a:rPr lang="uk-UA" sz="1800" b="1" dirty="0"/>
              <a:t>ОБОВ'ЯЗКОВО</a:t>
            </a:r>
            <a:r>
              <a:rPr lang="uk-UA" sz="1800" dirty="0"/>
              <a:t> з'являтися в списку параметрів функції. Інакше станеться помилка на етапі компіляції.</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E62BABCD-F9B3-47E6-8C8C-343C2F9BD8F5}"/>
              </a:ext>
            </a:extLst>
          </p:cNvPr>
          <p:cNvPicPr>
            <a:picLocks noChangeAspect="1"/>
          </p:cNvPicPr>
          <p:nvPr/>
        </p:nvPicPr>
        <p:blipFill>
          <a:blip r:embed="rId2"/>
          <a:stretch>
            <a:fillRect/>
          </a:stretch>
        </p:blipFill>
        <p:spPr>
          <a:xfrm>
            <a:off x="3708637" y="1838688"/>
            <a:ext cx="4774725" cy="1760396"/>
          </a:xfrm>
          <a:prstGeom prst="rect">
            <a:avLst/>
          </a:prstGeom>
        </p:spPr>
      </p:pic>
      <p:pic>
        <p:nvPicPr>
          <p:cNvPr id="7" name="Рисунок 6">
            <a:extLst>
              <a:ext uri="{FF2B5EF4-FFF2-40B4-BE49-F238E27FC236}">
                <a16:creationId xmlns:a16="http://schemas.microsoft.com/office/drawing/2014/main" id="{981A5C64-A0E6-4FF2-82A4-739FBA886492}"/>
              </a:ext>
            </a:extLst>
          </p:cNvPr>
          <p:cNvPicPr>
            <a:picLocks noChangeAspect="1"/>
          </p:cNvPicPr>
          <p:nvPr/>
        </p:nvPicPr>
        <p:blipFill>
          <a:blip r:embed="rId3"/>
          <a:stretch>
            <a:fillRect/>
          </a:stretch>
        </p:blipFill>
        <p:spPr>
          <a:xfrm>
            <a:off x="3260201" y="5036403"/>
            <a:ext cx="5671595" cy="1681744"/>
          </a:xfrm>
          <a:prstGeom prst="rect">
            <a:avLst/>
          </a:prstGeom>
        </p:spPr>
      </p:pic>
    </p:spTree>
    <p:extLst>
      <p:ext uri="{BB962C8B-B14F-4D97-AF65-F5344CB8AC3E}">
        <p14:creationId xmlns:p14="http://schemas.microsoft.com/office/powerpoint/2010/main" val="119732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Синтаксис оголошення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2. </a:t>
            </a:r>
            <a:r>
              <a:rPr lang="uk-UA" sz="1800" b="1" dirty="0">
                <a:highlight>
                  <a:srgbClr val="00FF00"/>
                </a:highlight>
              </a:rPr>
              <a:t>Параметри</a:t>
            </a:r>
            <a:r>
              <a:rPr lang="uk-UA" sz="1800" dirty="0"/>
              <a:t> — вхідні дані, які необхідні функції для роботи над кодом. Як параметри використовують звичайні змінні, вказуючи для кожного параметра його тип даних. Якщо функція не потребує вхідних даних, дужки треба залишити порожніми. Друга назва параметрів — аргументи</a:t>
            </a:r>
            <a:r>
              <a:rPr lang="en-US" sz="1800" dirty="0"/>
              <a:t> (</a:t>
            </a:r>
            <a:r>
              <a:rPr lang="uk-UA" sz="1800" dirty="0"/>
              <a:t>є ремарка)</a:t>
            </a:r>
            <a:r>
              <a:rPr lang="en-US" sz="1800" dirty="0"/>
              <a:t>.</a:t>
            </a: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ru-RU" sz="1800" dirty="0"/>
              <a:t>3. </a:t>
            </a:r>
            <a:r>
              <a:rPr lang="ru-RU" sz="1800" b="1" dirty="0" err="1">
                <a:highlight>
                  <a:srgbClr val="00FF00"/>
                </a:highlight>
              </a:rPr>
              <a:t>Значення</a:t>
            </a:r>
            <a:r>
              <a:rPr lang="ru-RU" sz="1800" b="1" dirty="0">
                <a:highlight>
                  <a:srgbClr val="00FF00"/>
                </a:highlight>
              </a:rPr>
              <a:t> </a:t>
            </a:r>
            <a:r>
              <a:rPr lang="ru-RU" sz="1800" b="1" dirty="0" err="1">
                <a:highlight>
                  <a:srgbClr val="00FF00"/>
                </a:highlight>
              </a:rPr>
              <a:t>повернення</a:t>
            </a:r>
            <a:r>
              <a:rPr lang="ru-RU" sz="1800" dirty="0"/>
              <a:t> — результат </a:t>
            </a:r>
            <a:r>
              <a:rPr lang="ru-RU" sz="1800" dirty="0" err="1"/>
              <a:t>роботи</a:t>
            </a:r>
            <a:r>
              <a:rPr lang="ru-RU" sz="1800" dirty="0"/>
              <a:t> </a:t>
            </a:r>
            <a:r>
              <a:rPr lang="ru-RU" sz="1800" dirty="0" err="1"/>
              <a:t>функції</a:t>
            </a:r>
            <a:r>
              <a:rPr lang="ru-RU" sz="1800" dirty="0"/>
              <a:t>. На </a:t>
            </a:r>
            <a:r>
              <a:rPr lang="ru-RU" sz="1800" dirty="0" err="1"/>
              <a:t>місце</a:t>
            </a:r>
            <a:r>
              <a:rPr lang="ru-RU" sz="1800" dirty="0"/>
              <a:t> </a:t>
            </a:r>
            <a:r>
              <a:rPr lang="ru-RU" sz="1800" dirty="0" err="1"/>
              <a:t>значення</a:t>
            </a:r>
            <a:r>
              <a:rPr lang="ru-RU" sz="1800" dirty="0"/>
              <a:t> </a:t>
            </a:r>
            <a:r>
              <a:rPr lang="ru-RU" sz="1800" dirty="0" err="1"/>
              <a:t>повернення</a:t>
            </a:r>
            <a:r>
              <a:rPr lang="ru-RU" sz="1800" dirty="0"/>
              <a:t> </a:t>
            </a:r>
            <a:r>
              <a:rPr lang="ru-RU" sz="1800" dirty="0" err="1"/>
              <a:t>підставляється</a:t>
            </a:r>
            <a:r>
              <a:rPr lang="ru-RU" sz="1800" dirty="0"/>
              <a:t> </a:t>
            </a:r>
            <a:r>
              <a:rPr lang="ru-RU" sz="1800" dirty="0" err="1"/>
              <a:t>будьякий</a:t>
            </a:r>
            <a:r>
              <a:rPr lang="ru-RU" sz="1800" dirty="0"/>
              <a:t> </a:t>
            </a:r>
            <a:r>
              <a:rPr lang="ru-RU" sz="1800" dirty="0" err="1"/>
              <a:t>із</a:t>
            </a:r>
            <a:r>
              <a:rPr lang="ru-RU" sz="1800" dirty="0"/>
              <a:t> </a:t>
            </a:r>
            <a:r>
              <a:rPr lang="ru-RU" sz="1800" dirty="0" err="1"/>
              <a:t>базових</a:t>
            </a:r>
            <a:r>
              <a:rPr lang="ru-RU" sz="1800" dirty="0"/>
              <a:t> </a:t>
            </a:r>
            <a:r>
              <a:rPr lang="ru-RU" sz="1800" dirty="0" err="1"/>
              <a:t>типів</a:t>
            </a:r>
            <a:r>
              <a:rPr lang="ru-RU" sz="1800" dirty="0"/>
              <a:t>. </a:t>
            </a:r>
            <a:r>
              <a:rPr lang="ru-RU" sz="1800" dirty="0" err="1"/>
              <a:t>Це</a:t>
            </a:r>
            <a:r>
              <a:rPr lang="ru-RU" sz="1800" dirty="0"/>
              <a:t> тип тих </a:t>
            </a:r>
            <a:r>
              <a:rPr lang="ru-RU" sz="1800" dirty="0" err="1"/>
              <a:t>даних</a:t>
            </a:r>
            <a:r>
              <a:rPr lang="ru-RU" sz="1800" dirty="0"/>
              <a:t>, </a:t>
            </a:r>
            <a:r>
              <a:rPr lang="ru-RU" sz="1800" dirty="0" err="1"/>
              <a:t>які</a:t>
            </a:r>
            <a:r>
              <a:rPr lang="ru-RU" sz="1800" dirty="0"/>
              <a:t> </a:t>
            </a:r>
            <a:r>
              <a:rPr lang="ru-RU" sz="1800" dirty="0" err="1"/>
              <a:t>функція</a:t>
            </a:r>
            <a:r>
              <a:rPr lang="ru-RU" sz="1800" dirty="0"/>
              <a:t> поставить на </a:t>
            </a:r>
            <a:r>
              <a:rPr lang="ru-RU" sz="1800" dirty="0" err="1"/>
              <a:t>місце</a:t>
            </a:r>
            <a:r>
              <a:rPr lang="ru-RU" sz="1800" dirty="0"/>
              <a:t> </a:t>
            </a:r>
            <a:r>
              <a:rPr lang="ru-RU" sz="1800" dirty="0" err="1"/>
              <a:t>свого</a:t>
            </a:r>
            <a:r>
              <a:rPr lang="ru-RU" sz="1800" dirty="0"/>
              <a:t> </a:t>
            </a:r>
            <a:r>
              <a:rPr lang="ru-RU" sz="1800" dirty="0" err="1"/>
              <a:t>виклику</a:t>
            </a:r>
            <a:r>
              <a:rPr lang="ru-RU" sz="1800" dirty="0"/>
              <a:t> в </a:t>
            </a:r>
            <a:r>
              <a:rPr lang="ru-RU" sz="1800" dirty="0" err="1"/>
              <a:t>програмі</a:t>
            </a:r>
            <a:r>
              <a:rPr lang="ru-RU" sz="1800" dirty="0"/>
              <a:t>. </a:t>
            </a:r>
            <a:r>
              <a:rPr lang="ru-RU" sz="1800" dirty="0" err="1"/>
              <a:t>Якщо</a:t>
            </a:r>
            <a:r>
              <a:rPr lang="ru-RU" sz="1800" dirty="0"/>
              <a:t> </a:t>
            </a:r>
            <a:r>
              <a:rPr lang="ru-RU" sz="1800" dirty="0" err="1"/>
              <a:t>функція</a:t>
            </a:r>
            <a:r>
              <a:rPr lang="ru-RU" sz="1800" dirty="0"/>
              <a:t> </a:t>
            </a:r>
            <a:r>
              <a:rPr lang="ru-RU" sz="1800" dirty="0" err="1"/>
              <a:t>нічого</a:t>
            </a:r>
            <a:r>
              <a:rPr lang="ru-RU" sz="1800" dirty="0"/>
              <a:t> не </a:t>
            </a:r>
            <a:r>
              <a:rPr lang="ru-RU" sz="1800" dirty="0" err="1"/>
              <a:t>повертає</a:t>
            </a:r>
            <a:r>
              <a:rPr lang="ru-RU" sz="1800" dirty="0"/>
              <a:t>, на </a:t>
            </a:r>
            <a:r>
              <a:rPr lang="ru-RU" sz="1800" dirty="0" err="1"/>
              <a:t>місце</a:t>
            </a:r>
            <a:r>
              <a:rPr lang="ru-RU" sz="1800" dirty="0"/>
              <a:t> </a:t>
            </a:r>
            <a:r>
              <a:rPr lang="ru-RU" sz="1800" dirty="0" err="1"/>
              <a:t>значення</a:t>
            </a:r>
            <a:r>
              <a:rPr lang="ru-RU" sz="1800" dirty="0"/>
              <a:t> </a:t>
            </a:r>
            <a:r>
              <a:rPr lang="ru-RU" sz="1800" dirty="0" err="1"/>
              <a:t>повернення</a:t>
            </a:r>
            <a:r>
              <a:rPr lang="ru-RU" sz="1800" dirty="0"/>
              <a:t> </a:t>
            </a:r>
            <a:r>
              <a:rPr lang="ru-RU" sz="1800" dirty="0" err="1"/>
              <a:t>підставляється</a:t>
            </a:r>
            <a:r>
              <a:rPr lang="ru-RU" sz="1800" dirty="0"/>
              <a:t> </a:t>
            </a:r>
            <a:r>
              <a:rPr lang="ru-RU" sz="1800" dirty="0" err="1">
                <a:solidFill>
                  <a:schemeClr val="accent5">
                    <a:lumMod val="75000"/>
                  </a:schemeClr>
                </a:solidFill>
                <a:latin typeface="Consolas" panose="020B0609020204030204" pitchFamily="49" charset="0"/>
              </a:rPr>
              <a:t>void</a:t>
            </a:r>
            <a:r>
              <a:rPr lang="ru-RU" sz="1800" dirty="0"/>
              <a:t> (</a:t>
            </a:r>
            <a:r>
              <a:rPr lang="ru-RU" sz="1800" dirty="0" err="1"/>
              <a:t>порожньо</a:t>
            </a:r>
            <a:r>
              <a:rPr lang="ru-RU" sz="1800" dirty="0"/>
              <a:t>). </a:t>
            </a:r>
            <a:r>
              <a:rPr lang="ru-RU" sz="1800" dirty="0" err="1"/>
              <a:t>Загалом</a:t>
            </a:r>
            <a:r>
              <a:rPr lang="ru-RU" sz="1800" dirty="0"/>
              <a:t>, «</a:t>
            </a:r>
            <a:r>
              <a:rPr lang="ru-RU" sz="1800" dirty="0" err="1"/>
              <a:t>осмислене</a:t>
            </a:r>
            <a:r>
              <a:rPr lang="ru-RU" sz="1800" dirty="0"/>
              <a:t>» </a:t>
            </a:r>
            <a:r>
              <a:rPr lang="ru-RU" sz="1800" dirty="0" err="1"/>
              <a:t>значення</a:t>
            </a:r>
            <a:r>
              <a:rPr lang="ru-RU" sz="1800" dirty="0"/>
              <a:t> </a:t>
            </a:r>
            <a:r>
              <a:rPr lang="ru-RU" sz="1800" dirty="0" err="1"/>
              <a:t>повернення</a:t>
            </a:r>
            <a:r>
              <a:rPr lang="ru-RU" sz="1800" dirty="0"/>
              <a:t> </a:t>
            </a:r>
            <a:r>
              <a:rPr lang="ru-RU" sz="1800" dirty="0" err="1"/>
              <a:t>вказується</a:t>
            </a:r>
            <a:r>
              <a:rPr lang="ru-RU" sz="1800" dirty="0"/>
              <a:t> в тому </a:t>
            </a:r>
            <a:r>
              <a:rPr lang="ru-RU" sz="1800" dirty="0" err="1"/>
              <a:t>випадку</a:t>
            </a:r>
            <a:r>
              <a:rPr lang="ru-RU" sz="1800" dirty="0"/>
              <a:t>, </a:t>
            </a:r>
            <a:r>
              <a:rPr lang="ru-RU" sz="1800" dirty="0" err="1"/>
              <a:t>якщо</a:t>
            </a:r>
            <a:r>
              <a:rPr lang="ru-RU" sz="1800" dirty="0"/>
              <a:t> результат </a:t>
            </a:r>
            <a:r>
              <a:rPr lang="ru-RU" sz="1800" dirty="0" err="1"/>
              <a:t>роботи</a:t>
            </a:r>
            <a:r>
              <a:rPr lang="ru-RU" sz="1800" dirty="0"/>
              <a:t> </a:t>
            </a:r>
            <a:r>
              <a:rPr lang="ru-RU" sz="1800" dirty="0" err="1"/>
              <a:t>функції</a:t>
            </a:r>
            <a:r>
              <a:rPr lang="ru-RU" sz="1800" dirty="0"/>
              <a:t> </a:t>
            </a:r>
            <a:r>
              <a:rPr lang="ru-RU" sz="1800" dirty="0" err="1"/>
              <a:t>необхідний</a:t>
            </a:r>
            <a:r>
              <a:rPr lang="ru-RU" sz="1800" dirty="0"/>
              <a:t> для </a:t>
            </a:r>
            <a:r>
              <a:rPr lang="ru-RU" sz="1800" dirty="0" err="1"/>
              <a:t>подальших</a:t>
            </a:r>
            <a:r>
              <a:rPr lang="ru-RU" sz="1800" dirty="0"/>
              <a:t> </a:t>
            </a:r>
            <a:r>
              <a:rPr lang="ru-RU" sz="1800" dirty="0" err="1"/>
              <a:t>обчислень</a:t>
            </a:r>
            <a:r>
              <a:rPr lang="ru-RU"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highlight>
                  <a:srgbClr val="00FF00"/>
                </a:highlight>
              </a:rPr>
              <a:t>Примітка</a:t>
            </a:r>
            <a:endParaRPr lang="ru-RU" sz="1800" b="1" dirty="0">
              <a:highlight>
                <a:srgbClr val="00FF00"/>
              </a:highlight>
            </a:endParaRPr>
          </a:p>
          <a:p>
            <a:pPr marL="825750" indent="-285750">
              <a:lnSpc>
                <a:spcPct val="150000"/>
              </a:lnSpc>
              <a:spcBef>
                <a:spcPts val="0"/>
              </a:spcBef>
            </a:pPr>
            <a:r>
              <a:rPr lang="ru-RU" sz="1800" b="1" dirty="0">
                <a:highlight>
                  <a:srgbClr val="00FFFF"/>
                </a:highlight>
              </a:rPr>
              <a:t>Не </a:t>
            </a:r>
            <a:r>
              <a:rPr lang="ru-RU" sz="1800" b="1" dirty="0" err="1">
                <a:highlight>
                  <a:srgbClr val="00FFFF"/>
                </a:highlight>
              </a:rPr>
              <a:t>можна</a:t>
            </a:r>
            <a:r>
              <a:rPr lang="ru-RU" sz="1800" b="1" dirty="0">
                <a:highlight>
                  <a:srgbClr val="00FFFF"/>
                </a:highlight>
              </a:rPr>
              <a:t> </a:t>
            </a:r>
            <a:r>
              <a:rPr lang="ru-RU" sz="1800" b="1" dirty="0" err="1">
                <a:highlight>
                  <a:srgbClr val="00FFFF"/>
                </a:highlight>
              </a:rPr>
              <a:t>створювати</a:t>
            </a:r>
            <a:r>
              <a:rPr lang="ru-RU" sz="1800" b="1" dirty="0">
                <a:highlight>
                  <a:srgbClr val="00FFFF"/>
                </a:highlight>
              </a:rPr>
              <a:t> одну </a:t>
            </a:r>
            <a:r>
              <a:rPr lang="ru-RU" sz="1800" b="1" dirty="0" err="1">
                <a:highlight>
                  <a:srgbClr val="00FFFF"/>
                </a:highlight>
              </a:rPr>
              <a:t>функцію</a:t>
            </a:r>
            <a:r>
              <a:rPr lang="ru-RU" sz="1800" b="1" dirty="0">
                <a:highlight>
                  <a:srgbClr val="00FFFF"/>
                </a:highlight>
              </a:rPr>
              <a:t> </a:t>
            </a:r>
            <a:r>
              <a:rPr lang="ru-RU" sz="1800" b="1" dirty="0" err="1">
                <a:highlight>
                  <a:srgbClr val="00FFFF"/>
                </a:highlight>
              </a:rPr>
              <a:t>всередині</a:t>
            </a:r>
            <a:r>
              <a:rPr lang="ru-RU" sz="1800" b="1" dirty="0">
                <a:highlight>
                  <a:srgbClr val="00FFFF"/>
                </a:highlight>
              </a:rPr>
              <a:t> </a:t>
            </a:r>
            <a:r>
              <a:rPr lang="ru-RU" sz="1800" b="1" dirty="0" err="1">
                <a:highlight>
                  <a:srgbClr val="00FFFF"/>
                </a:highlight>
              </a:rPr>
              <a:t>іншої</a:t>
            </a:r>
            <a:r>
              <a:rPr lang="ru-RU" sz="1800" b="1" dirty="0">
                <a:highlight>
                  <a:srgbClr val="00FFFF"/>
                </a:highlight>
              </a:rPr>
              <a:t>.</a:t>
            </a:r>
          </a:p>
          <a:p>
            <a:pPr marL="825750" indent="-285750">
              <a:lnSpc>
                <a:spcPct val="150000"/>
              </a:lnSpc>
              <a:spcBef>
                <a:spcPts val="0"/>
              </a:spcBef>
            </a:pPr>
            <a:r>
              <a:rPr lang="ru-RU" sz="1800" b="1" dirty="0">
                <a:highlight>
                  <a:srgbClr val="00FFFF"/>
                </a:highlight>
              </a:rPr>
              <a:t>Не </a:t>
            </a:r>
            <a:r>
              <a:rPr lang="ru-RU" sz="1800" b="1" dirty="0" err="1">
                <a:highlight>
                  <a:srgbClr val="00FFFF"/>
                </a:highlight>
              </a:rPr>
              <a:t>можна</a:t>
            </a:r>
            <a:r>
              <a:rPr lang="ru-RU" sz="1800" b="1" dirty="0">
                <a:highlight>
                  <a:srgbClr val="00FFFF"/>
                </a:highlight>
              </a:rPr>
              <a:t> </a:t>
            </a:r>
            <a:r>
              <a:rPr lang="ru-RU" sz="1800" b="1" dirty="0" err="1">
                <a:highlight>
                  <a:srgbClr val="00FFFF"/>
                </a:highlight>
              </a:rPr>
              <a:t>викликати</a:t>
            </a:r>
            <a:r>
              <a:rPr lang="ru-RU" sz="1800" b="1" dirty="0">
                <a:highlight>
                  <a:srgbClr val="00FFFF"/>
                </a:highlight>
              </a:rPr>
              <a:t> </a:t>
            </a:r>
            <a:r>
              <a:rPr lang="ru-RU" sz="1800" b="1" dirty="0" err="1">
                <a:highlight>
                  <a:srgbClr val="00FFFF"/>
                </a:highlight>
              </a:rPr>
              <a:t>функцію</a:t>
            </a:r>
            <a:r>
              <a:rPr lang="ru-RU" sz="1800" b="1" dirty="0">
                <a:highlight>
                  <a:srgbClr val="00FFFF"/>
                </a:highlight>
              </a:rPr>
              <a:t> до </a:t>
            </a:r>
            <a:r>
              <a:rPr lang="ru-RU" sz="1800" b="1" dirty="0" err="1">
                <a:highlight>
                  <a:srgbClr val="00FFFF"/>
                </a:highlight>
              </a:rPr>
              <a:t>її</a:t>
            </a:r>
            <a:r>
              <a:rPr lang="ru-RU" sz="1800" b="1" dirty="0">
                <a:highlight>
                  <a:srgbClr val="00FFFF"/>
                </a:highlight>
              </a:rPr>
              <a:t> </a:t>
            </a:r>
            <a:r>
              <a:rPr lang="ru-RU" sz="1800" b="1" dirty="0" err="1">
                <a:highlight>
                  <a:srgbClr val="00FFFF"/>
                </a:highlight>
              </a:rPr>
              <a:t>оголошення</a:t>
            </a:r>
            <a:r>
              <a:rPr lang="ru-RU" sz="1800" b="1" dirty="0">
                <a:highlight>
                  <a:srgbClr val="00FFFF"/>
                </a:highlight>
              </a:rPr>
              <a:t>.</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523121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err="1"/>
              <a:t>Перевизначення</a:t>
            </a:r>
            <a:r>
              <a:rPr lang="uk-UA" b="1" dirty="0"/>
              <a:t> шаблонів функцій</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1. </a:t>
            </a:r>
            <a:r>
              <a:rPr lang="ru-RU" sz="1800" dirty="0" err="1"/>
              <a:t>Кожна</a:t>
            </a:r>
            <a:r>
              <a:rPr lang="ru-RU" sz="1800" dirty="0"/>
              <a:t> </a:t>
            </a:r>
            <a:r>
              <a:rPr lang="ru-RU" sz="1800" dirty="0" err="1"/>
              <a:t>версія</a:t>
            </a:r>
            <a:r>
              <a:rPr lang="ru-RU" sz="1800" dirty="0"/>
              <a:t> </a:t>
            </a:r>
            <a:r>
              <a:rPr lang="ru-RU" sz="1800" dirty="0" err="1"/>
              <a:t>функції</a:t>
            </a:r>
            <a:r>
              <a:rPr lang="ru-RU" sz="1800" dirty="0"/>
              <a:t>, </a:t>
            </a:r>
            <a:r>
              <a:rPr lang="ru-RU" sz="1800" dirty="0" err="1"/>
              <a:t>що</a:t>
            </a:r>
            <a:r>
              <a:rPr lang="ru-RU" sz="1800" dirty="0"/>
              <a:t> </a:t>
            </a:r>
            <a:r>
              <a:rPr lang="ru-RU" sz="1800" dirty="0" err="1"/>
              <a:t>генерується</a:t>
            </a:r>
            <a:r>
              <a:rPr lang="ru-RU" sz="1800" dirty="0"/>
              <a:t> за </a:t>
            </a:r>
            <a:r>
              <a:rPr lang="ru-RU" sz="1800" dirty="0" err="1"/>
              <a:t>допомогою</a:t>
            </a:r>
            <a:r>
              <a:rPr lang="ru-RU" sz="1800" dirty="0"/>
              <a:t> шаблону, </a:t>
            </a:r>
            <a:r>
              <a:rPr lang="ru-RU" sz="1800" dirty="0" err="1"/>
              <a:t>містить</a:t>
            </a:r>
            <a:r>
              <a:rPr lang="ru-RU" sz="1800" dirty="0"/>
              <a:t> один і той </a:t>
            </a:r>
            <a:r>
              <a:rPr lang="ru-RU" sz="1800" dirty="0" err="1"/>
              <a:t>самий</a:t>
            </a:r>
            <a:r>
              <a:rPr lang="ru-RU" sz="1800" dirty="0"/>
              <a:t> фрагмент коду.</a:t>
            </a:r>
            <a:endParaRPr lang="en-US" sz="1800" dirty="0"/>
          </a:p>
          <a:p>
            <a:pPr marL="540000" indent="360000">
              <a:lnSpc>
                <a:spcPct val="150000"/>
              </a:lnSpc>
              <a:spcBef>
                <a:spcPts val="0"/>
              </a:spcBef>
              <a:buNone/>
            </a:pPr>
            <a:r>
              <a:rPr lang="ru-RU" sz="1800" dirty="0"/>
              <a:t>2. </a:t>
            </a:r>
            <a:r>
              <a:rPr lang="ru-RU" sz="1800" dirty="0" err="1"/>
              <a:t>Однак</a:t>
            </a:r>
            <a:r>
              <a:rPr lang="ru-RU" sz="1800" dirty="0"/>
              <a:t>, для </a:t>
            </a:r>
            <a:r>
              <a:rPr lang="ru-RU" sz="1800" dirty="0" err="1"/>
              <a:t>окремих</a:t>
            </a:r>
            <a:r>
              <a:rPr lang="ru-RU" sz="1800" dirty="0"/>
              <a:t> </a:t>
            </a:r>
            <a:r>
              <a:rPr lang="ru-RU" sz="1800" dirty="0" err="1"/>
              <a:t>параметрів</a:t>
            </a:r>
            <a:r>
              <a:rPr lang="ru-RU" sz="1800" dirty="0"/>
              <a:t> типу </a:t>
            </a:r>
            <a:r>
              <a:rPr lang="ru-RU" sz="1800" dirty="0" err="1"/>
              <a:t>можна</a:t>
            </a:r>
            <a:r>
              <a:rPr lang="ru-RU" sz="1800" dirty="0"/>
              <a:t> </a:t>
            </a:r>
            <a:r>
              <a:rPr lang="ru-RU" sz="1800" dirty="0" err="1"/>
              <a:t>забезпечити</a:t>
            </a:r>
            <a:r>
              <a:rPr lang="ru-RU" sz="1800" dirty="0"/>
              <a:t> </a:t>
            </a:r>
            <a:r>
              <a:rPr lang="ru-RU" sz="1800" dirty="0" err="1"/>
              <a:t>особливу</a:t>
            </a:r>
            <a:r>
              <a:rPr lang="ru-RU" sz="1800" dirty="0"/>
              <a:t> </a:t>
            </a:r>
            <a:r>
              <a:rPr lang="ru-RU" sz="1800" dirty="0" err="1"/>
              <a:t>реалізацію</a:t>
            </a:r>
            <a:r>
              <a:rPr lang="ru-RU" sz="1800" dirty="0"/>
              <a:t> коду, </a:t>
            </a:r>
            <a:r>
              <a:rPr lang="ru-RU" sz="1800" dirty="0" err="1"/>
              <a:t>тобто</a:t>
            </a:r>
            <a:r>
              <a:rPr lang="ru-RU" sz="1800" dirty="0"/>
              <a:t> </a:t>
            </a:r>
            <a:r>
              <a:rPr lang="ru-RU" sz="1800" dirty="0" err="1"/>
              <a:t>визначити</a:t>
            </a:r>
            <a:r>
              <a:rPr lang="ru-RU" sz="1800" dirty="0"/>
              <a:t> </a:t>
            </a:r>
            <a:r>
              <a:rPr lang="ru-RU" sz="1800" dirty="0" err="1"/>
              <a:t>звичайну</a:t>
            </a:r>
            <a:r>
              <a:rPr lang="ru-RU" sz="1800" dirty="0"/>
              <a:t> </a:t>
            </a:r>
            <a:r>
              <a:rPr lang="ru-RU" sz="1800" dirty="0" err="1"/>
              <a:t>функцію</a:t>
            </a:r>
            <a:r>
              <a:rPr lang="ru-RU" sz="1800" dirty="0"/>
              <a:t> з </a:t>
            </a:r>
            <a:r>
              <a:rPr lang="ru-RU" sz="1800" dirty="0" err="1"/>
              <a:t>тим</a:t>
            </a:r>
            <a:r>
              <a:rPr lang="ru-RU" sz="1800" dirty="0"/>
              <a:t> самим </a:t>
            </a:r>
            <a:r>
              <a:rPr lang="ru-RU" sz="1800" dirty="0" err="1"/>
              <a:t>ім'ям</a:t>
            </a:r>
            <a:r>
              <a:rPr lang="ru-RU" sz="1800" dirty="0"/>
              <a:t>, </a:t>
            </a:r>
            <a:r>
              <a:rPr lang="ru-RU" sz="1800" dirty="0" err="1"/>
              <a:t>що</a:t>
            </a:r>
            <a:r>
              <a:rPr lang="ru-RU" sz="1800" dirty="0"/>
              <a:t> й шаблон. </a:t>
            </a:r>
            <a:endParaRPr lang="en-US" sz="1800" dirty="0"/>
          </a:p>
          <a:p>
            <a:pPr marL="540000" indent="360000">
              <a:lnSpc>
                <a:spcPct val="150000"/>
              </a:lnSpc>
              <a:spcBef>
                <a:spcPts val="0"/>
              </a:spcBef>
              <a:buNone/>
            </a:pPr>
            <a:r>
              <a:rPr lang="ru-RU" sz="1800" dirty="0"/>
              <a:t>3. </a:t>
            </a:r>
            <a:r>
              <a:rPr lang="ru-RU" sz="1800" dirty="0" err="1"/>
              <a:t>Звичайна</a:t>
            </a:r>
            <a:r>
              <a:rPr lang="ru-RU" sz="1800" dirty="0"/>
              <a:t> </a:t>
            </a:r>
            <a:r>
              <a:rPr lang="ru-RU" sz="1800" dirty="0" err="1"/>
              <a:t>функція</a:t>
            </a:r>
            <a:r>
              <a:rPr lang="ru-RU" sz="1800" dirty="0"/>
              <a:t> </a:t>
            </a:r>
            <a:r>
              <a:rPr lang="ru-RU" sz="1800" dirty="0" err="1"/>
              <a:t>перевизначить</a:t>
            </a:r>
            <a:r>
              <a:rPr lang="ru-RU" sz="1800" dirty="0"/>
              <a:t> шаблон. </a:t>
            </a:r>
            <a:r>
              <a:rPr lang="ru-RU" sz="1800" dirty="0" err="1"/>
              <a:t>Якщо</a:t>
            </a:r>
            <a:r>
              <a:rPr lang="ru-RU" sz="1800" dirty="0"/>
              <a:t> </a:t>
            </a:r>
            <a:r>
              <a:rPr lang="ru-RU" sz="1800" dirty="0" err="1"/>
              <a:t>компілятор</a:t>
            </a:r>
            <a:r>
              <a:rPr lang="ru-RU" sz="1800" dirty="0"/>
              <a:t> </a:t>
            </a:r>
            <a:r>
              <a:rPr lang="ru-RU" sz="1800" dirty="0" err="1"/>
              <a:t>знаходить</a:t>
            </a:r>
            <a:r>
              <a:rPr lang="ru-RU" sz="1800" dirty="0"/>
              <a:t> типи </a:t>
            </a:r>
            <a:r>
              <a:rPr lang="ru-RU" sz="1800" dirty="0" err="1"/>
              <a:t>переданих</a:t>
            </a:r>
            <a:r>
              <a:rPr lang="ru-RU" sz="1800" dirty="0"/>
              <a:t> </a:t>
            </a:r>
            <a:r>
              <a:rPr lang="ru-RU" sz="1800" dirty="0" err="1"/>
              <a:t>параметрів</a:t>
            </a:r>
            <a:r>
              <a:rPr lang="ru-RU" sz="1800" dirty="0"/>
              <a:t>, </a:t>
            </a:r>
            <a:r>
              <a:rPr lang="ru-RU" sz="1800" dirty="0" err="1"/>
              <a:t>що</a:t>
            </a:r>
            <a:r>
              <a:rPr lang="ru-RU" sz="1800" dirty="0"/>
              <a:t> </a:t>
            </a:r>
            <a:r>
              <a:rPr lang="ru-RU" sz="1800" dirty="0" err="1"/>
              <a:t>відповідають</a:t>
            </a:r>
            <a:r>
              <a:rPr lang="ru-RU" sz="1800" dirty="0"/>
              <a:t> </a:t>
            </a:r>
            <a:r>
              <a:rPr lang="ru-RU" sz="1800" dirty="0" err="1"/>
              <a:t>специфікації</a:t>
            </a:r>
            <a:r>
              <a:rPr lang="ru-RU" sz="1800" dirty="0"/>
              <a:t> </a:t>
            </a:r>
            <a:r>
              <a:rPr lang="ru-RU" sz="1800" dirty="0" err="1"/>
              <a:t>звичайної</a:t>
            </a:r>
            <a:r>
              <a:rPr lang="ru-RU" sz="1800" dirty="0"/>
              <a:t> </a:t>
            </a:r>
            <a:r>
              <a:rPr lang="ru-RU" sz="1800" dirty="0" err="1"/>
              <a:t>функції</a:t>
            </a:r>
            <a:r>
              <a:rPr lang="ru-RU" sz="1800" dirty="0"/>
              <a:t>, то </a:t>
            </a:r>
            <a:r>
              <a:rPr lang="ru-RU" sz="1800" dirty="0" err="1"/>
              <a:t>він</a:t>
            </a:r>
            <a:r>
              <a:rPr lang="ru-RU" sz="1800" dirty="0"/>
              <a:t> </a:t>
            </a:r>
            <a:r>
              <a:rPr lang="ru-RU" sz="1800" dirty="0" err="1"/>
              <a:t>викличе</a:t>
            </a:r>
            <a:r>
              <a:rPr lang="ru-RU" sz="1800" dirty="0"/>
              <a:t> </a:t>
            </a:r>
            <a:r>
              <a:rPr lang="ru-RU" sz="1800" dirty="0" err="1"/>
              <a:t>її</a:t>
            </a:r>
            <a:r>
              <a:rPr lang="ru-RU" sz="1800" dirty="0"/>
              <a:t> і не створить </a:t>
            </a:r>
            <a:r>
              <a:rPr lang="ru-RU" sz="1800" dirty="0" err="1"/>
              <a:t>функцію</a:t>
            </a:r>
            <a:r>
              <a:rPr lang="ru-RU" sz="1800" dirty="0"/>
              <a:t> за шаблоном. </a:t>
            </a:r>
          </a:p>
          <a:p>
            <a:pPr marL="540000" indent="360000">
              <a:lnSpc>
                <a:spcPct val="150000"/>
              </a:lnSpc>
              <a:spcBef>
                <a:spcPts val="0"/>
              </a:spcBef>
              <a:buNone/>
            </a:pPr>
            <a:endParaRPr lang="ru-RU" sz="1800" dirty="0"/>
          </a:p>
        </p:txBody>
      </p:sp>
    </p:spTree>
    <p:extLst>
      <p:ext uri="{BB962C8B-B14F-4D97-AF65-F5344CB8AC3E}">
        <p14:creationId xmlns:p14="http://schemas.microsoft.com/office/powerpoint/2010/main" val="23525128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573131FD-17E3-4F04-8784-87179BC87C09}"/>
              </a:ext>
            </a:extLst>
          </p:cNvPr>
          <p:cNvPicPr>
            <a:picLocks noChangeAspect="1"/>
          </p:cNvPicPr>
          <p:nvPr/>
        </p:nvPicPr>
        <p:blipFill>
          <a:blip r:embed="rId2"/>
          <a:stretch>
            <a:fillRect/>
          </a:stretch>
        </p:blipFill>
        <p:spPr>
          <a:xfrm>
            <a:off x="2249911" y="0"/>
            <a:ext cx="7692177" cy="6858000"/>
          </a:xfrm>
          <a:prstGeom prst="rect">
            <a:avLst/>
          </a:prstGeom>
        </p:spPr>
      </p:pic>
    </p:spTree>
    <p:extLst>
      <p:ext uri="{BB962C8B-B14F-4D97-AF65-F5344CB8AC3E}">
        <p14:creationId xmlns:p14="http://schemas.microsoft.com/office/powerpoint/2010/main" val="1147169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40C16EF3-CE5A-4863-9567-704028C06DC7}"/>
              </a:ext>
            </a:extLst>
          </p:cNvPr>
          <p:cNvPicPr>
            <a:picLocks noChangeAspect="1"/>
          </p:cNvPicPr>
          <p:nvPr/>
        </p:nvPicPr>
        <p:blipFill>
          <a:blip r:embed="rId2"/>
          <a:stretch>
            <a:fillRect/>
          </a:stretch>
        </p:blipFill>
        <p:spPr>
          <a:xfrm>
            <a:off x="778672" y="0"/>
            <a:ext cx="4245429" cy="6858000"/>
          </a:xfrm>
          <a:prstGeom prst="rect">
            <a:avLst/>
          </a:prstGeom>
        </p:spPr>
      </p:pic>
      <p:pic>
        <p:nvPicPr>
          <p:cNvPr id="7" name="Рисунок 6">
            <a:extLst>
              <a:ext uri="{FF2B5EF4-FFF2-40B4-BE49-F238E27FC236}">
                <a16:creationId xmlns:a16="http://schemas.microsoft.com/office/drawing/2014/main" id="{96320BC1-B526-4D95-BA2F-CCB45AEC454A}"/>
              </a:ext>
            </a:extLst>
          </p:cNvPr>
          <p:cNvPicPr>
            <a:picLocks noChangeAspect="1"/>
          </p:cNvPicPr>
          <p:nvPr/>
        </p:nvPicPr>
        <p:blipFill>
          <a:blip r:embed="rId3"/>
          <a:stretch>
            <a:fillRect/>
          </a:stretch>
        </p:blipFill>
        <p:spPr>
          <a:xfrm>
            <a:off x="5592070" y="754221"/>
            <a:ext cx="6329854" cy="5349557"/>
          </a:xfrm>
          <a:prstGeom prst="rect">
            <a:avLst/>
          </a:prstGeom>
        </p:spPr>
      </p:pic>
    </p:spTree>
    <p:extLst>
      <p:ext uri="{BB962C8B-B14F-4D97-AF65-F5344CB8AC3E}">
        <p14:creationId xmlns:p14="http://schemas.microsoft.com/office/powerpoint/2010/main" val="27708752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Перевантаження функцій з повторюваною логікою замінилися на одну "функцію" з новою конструкцією - </a:t>
            </a:r>
            <a:r>
              <a:rPr lang="en-US" sz="1800" dirty="0">
                <a:solidFill>
                  <a:schemeClr val="accent5">
                    <a:lumMod val="75000"/>
                  </a:schemeClr>
                </a:solidFill>
                <a:latin typeface="Consolas" panose="020B0609020204030204" pitchFamily="49" charset="0"/>
              </a:rPr>
              <a:t>template&lt;</a:t>
            </a:r>
            <a:r>
              <a:rPr lang="en-US" sz="1800" dirty="0" err="1">
                <a:solidFill>
                  <a:schemeClr val="accent5">
                    <a:lumMod val="75000"/>
                  </a:schemeClr>
                </a:solidFill>
                <a:latin typeface="Consolas" panose="020B0609020204030204" pitchFamily="49" charset="0"/>
              </a:rPr>
              <a:t>typename</a:t>
            </a:r>
            <a:r>
              <a:rPr lang="en-US" sz="1800" dirty="0">
                <a:solidFill>
                  <a:schemeClr val="accent5">
                    <a:lumMod val="75000"/>
                  </a:schemeClr>
                </a:solidFill>
                <a:latin typeface="Consolas" panose="020B0609020204030204" pitchFamily="49" charset="0"/>
              </a:rPr>
              <a:t> Type&gt;. </a:t>
            </a:r>
            <a:r>
              <a:rPr lang="uk-UA" sz="1800" dirty="0"/>
              <a:t>Слово "функція" взято тут у лапки навмисно. Це не зовсім функція. Цей запис означає для компілятора таке: "Після конструкції </a:t>
            </a:r>
            <a:r>
              <a:rPr lang="en-US" sz="1800" dirty="0">
                <a:solidFill>
                  <a:schemeClr val="accent5">
                    <a:lumMod val="75000"/>
                  </a:schemeClr>
                </a:solidFill>
                <a:latin typeface="Consolas" panose="020B0609020204030204" pitchFamily="49" charset="0"/>
              </a:rPr>
              <a:t>template&lt;</a:t>
            </a:r>
            <a:r>
              <a:rPr lang="en-US" sz="1800" dirty="0" err="1">
                <a:solidFill>
                  <a:schemeClr val="accent5">
                    <a:lumMod val="75000"/>
                  </a:schemeClr>
                </a:solidFill>
                <a:latin typeface="Consolas" panose="020B0609020204030204" pitchFamily="49" charset="0"/>
              </a:rPr>
              <a:t>typename</a:t>
            </a:r>
            <a:r>
              <a:rPr lang="en-US" sz="1800" dirty="0">
                <a:solidFill>
                  <a:schemeClr val="accent5">
                    <a:lumMod val="75000"/>
                  </a:schemeClr>
                </a:solidFill>
                <a:latin typeface="Consolas" panose="020B0609020204030204" pitchFamily="49" charset="0"/>
              </a:rPr>
              <a:t> Type&gt; </a:t>
            </a:r>
            <a:r>
              <a:rPr lang="uk-UA" sz="1800" dirty="0"/>
              <a:t>описано шаблон функції, за яким підстановкою типу замість шаблонного аргументу </a:t>
            </a:r>
            <a:r>
              <a:rPr lang="en-US" sz="1800" dirty="0">
                <a:solidFill>
                  <a:schemeClr val="accent5">
                    <a:lumMod val="75000"/>
                  </a:schemeClr>
                </a:solidFill>
                <a:latin typeface="Consolas" panose="020B0609020204030204" pitchFamily="49" charset="0"/>
              </a:rPr>
              <a:t>Type</a:t>
            </a:r>
            <a:r>
              <a:rPr lang="en-US" sz="1800" dirty="0"/>
              <a:t> </a:t>
            </a:r>
            <a:r>
              <a:rPr lang="uk-UA" sz="1800" dirty="0"/>
              <a:t>породжуються конкретні функції".</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Не варто плутати при цьому аргументи функції (у прикладі - це "</a:t>
            </a:r>
            <a:r>
              <a:rPr lang="en-US" sz="1800" dirty="0">
                <a:solidFill>
                  <a:schemeClr val="accent5">
                    <a:lumMod val="75000"/>
                  </a:schemeClr>
                </a:solidFill>
                <a:latin typeface="Consolas" panose="020B0609020204030204" pitchFamily="49" charset="0"/>
              </a:rPr>
              <a:t>Type a</a:t>
            </a:r>
            <a:r>
              <a:rPr lang="en-US" sz="1800" dirty="0"/>
              <a:t>" </a:t>
            </a:r>
            <a:r>
              <a:rPr lang="uk-UA" sz="1800" dirty="0"/>
              <a:t>і "</a:t>
            </a:r>
            <a:r>
              <a:rPr lang="en-US" sz="1800" dirty="0">
                <a:solidFill>
                  <a:schemeClr val="accent5">
                    <a:lumMod val="75000"/>
                  </a:schemeClr>
                </a:solidFill>
                <a:latin typeface="Consolas" panose="020B0609020204030204" pitchFamily="49" charset="0"/>
              </a:rPr>
              <a:t>Type b</a:t>
            </a:r>
            <a:r>
              <a:rPr lang="en-US" sz="1800" dirty="0"/>
              <a:t>") </a:t>
            </a:r>
            <a:r>
              <a:rPr lang="uk-UA" sz="1800" dirty="0"/>
              <a:t>та аргументи шаблону (у прикладі - це "</a:t>
            </a:r>
            <a:r>
              <a:rPr lang="en-US" sz="1800" dirty="0" err="1">
                <a:solidFill>
                  <a:schemeClr val="accent5">
                    <a:lumMod val="75000"/>
                  </a:schemeClr>
                </a:solidFill>
                <a:latin typeface="Consolas" panose="020B0609020204030204" pitchFamily="49" charset="0"/>
              </a:rPr>
              <a:t>typename</a:t>
            </a:r>
            <a:r>
              <a:rPr lang="en-US" sz="1800" dirty="0">
                <a:solidFill>
                  <a:schemeClr val="accent5">
                    <a:lumMod val="75000"/>
                  </a:schemeClr>
                </a:solidFill>
                <a:latin typeface="Consolas" panose="020B0609020204030204" pitchFamily="49" charset="0"/>
              </a:rPr>
              <a:t> Type</a:t>
            </a:r>
            <a:r>
              <a:rPr lang="en-US" sz="1800" dirty="0"/>
              <a:t>"). </a:t>
            </a:r>
            <a:r>
              <a:rPr lang="uk-UA" sz="1800" dirty="0"/>
              <a:t>Перші задають значення, які приймає функція під час виклику. Другі ж задають параметри, підстановкою в які значень за місцем використання породжуються конкретні функції з шаблонів.</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Використання шаблону виглядає так: "</a:t>
            </a:r>
            <a:r>
              <a:rPr lang="en-US" sz="1800" dirty="0">
                <a:solidFill>
                  <a:schemeClr val="accent5">
                    <a:lumMod val="75000"/>
                  </a:schemeClr>
                </a:solidFill>
                <a:latin typeface="Consolas" panose="020B0609020204030204" pitchFamily="49" charset="0"/>
              </a:rPr>
              <a:t>max&lt;int&gt;(a, b)</a:t>
            </a:r>
            <a:r>
              <a:rPr lang="en-US" sz="1800" dirty="0"/>
              <a:t>". </a:t>
            </a:r>
            <a:r>
              <a:rPr lang="uk-UA" sz="1800" dirty="0"/>
              <a:t>У трикутних дужках передаються значення шаблонних аргументів. У даному випадку, як значення шаблонного аргументу "</a:t>
            </a:r>
            <a:r>
              <a:rPr lang="en-US" sz="1800" dirty="0">
                <a:solidFill>
                  <a:schemeClr val="accent5">
                    <a:lumMod val="75000"/>
                  </a:schemeClr>
                </a:solidFill>
                <a:latin typeface="Consolas" panose="020B0609020204030204" pitchFamily="49" charset="0"/>
              </a:rPr>
              <a:t>Type</a:t>
            </a:r>
            <a:r>
              <a:rPr lang="en-US" sz="1800" dirty="0"/>
              <a:t>" </a:t>
            </a:r>
            <a:r>
              <a:rPr lang="uk-UA" sz="1800" dirty="0"/>
              <a:t>передається значення - тип "</a:t>
            </a:r>
            <a:r>
              <a:rPr lang="en-US" sz="1800" dirty="0"/>
              <a:t>int". </a:t>
            </a:r>
            <a:r>
              <a:rPr lang="uk-UA" sz="1800" dirty="0"/>
              <a:t>Після підстановки компілятор створить "під капотом" конкретну функцію із узагальненого коду. Те, що викликається за записом "</a:t>
            </a:r>
            <a:r>
              <a:rPr lang="en-US" sz="1800" dirty="0">
                <a:solidFill>
                  <a:schemeClr val="accent5">
                    <a:lumMod val="75000"/>
                  </a:schemeClr>
                </a:solidFill>
                <a:latin typeface="Consolas" panose="020B0609020204030204" pitchFamily="49" charset="0"/>
              </a:rPr>
              <a:t>max&lt;int&gt;()</a:t>
            </a:r>
            <a:r>
              <a:rPr lang="en-US" sz="1800" dirty="0"/>
              <a:t>", </a:t>
            </a:r>
            <a:r>
              <a:rPr lang="uk-UA" sz="1800" dirty="0"/>
              <a:t>для компілятора виглядає так:</a:t>
            </a:r>
          </a:p>
        </p:txBody>
      </p:sp>
    </p:spTree>
    <p:extLst>
      <p:ext uri="{BB962C8B-B14F-4D97-AF65-F5344CB8AC3E}">
        <p14:creationId xmlns:p14="http://schemas.microsoft.com/office/powerpoint/2010/main" val="1016013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Зустрічаючи далі звернення до шаблонної функції з підстановкою як "</a:t>
            </a:r>
            <a:r>
              <a:rPr lang="en-US" sz="1800" dirty="0">
                <a:solidFill>
                  <a:schemeClr val="accent5">
                    <a:lumMod val="75000"/>
                  </a:schemeClr>
                </a:solidFill>
                <a:latin typeface="Consolas" panose="020B0609020204030204" pitchFamily="49" charset="0"/>
              </a:rPr>
              <a:t>Type</a:t>
            </a:r>
            <a:r>
              <a:rPr lang="en-US" sz="1800" dirty="0"/>
              <a:t>" </a:t>
            </a:r>
            <a:r>
              <a:rPr lang="uk-UA" sz="1800" dirty="0"/>
              <a:t>типу "</a:t>
            </a:r>
            <a:r>
              <a:rPr lang="en-US" sz="1800" dirty="0">
                <a:solidFill>
                  <a:schemeClr val="accent5">
                    <a:lumMod val="75000"/>
                  </a:schemeClr>
                </a:solidFill>
                <a:latin typeface="Consolas" panose="020B0609020204030204" pitchFamily="49" charset="0"/>
              </a:rPr>
              <a:t>int</a:t>
            </a:r>
            <a:r>
              <a:rPr lang="en-US" sz="1800" dirty="0"/>
              <a:t>", </a:t>
            </a:r>
            <a:r>
              <a:rPr lang="uk-UA" sz="1800" dirty="0"/>
              <a:t>компілятор буде використовувати цю ж згенеровану з шаблону функцію.</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Зустрівши ж наступний запис - "</a:t>
            </a:r>
            <a:r>
              <a:rPr lang="en-US" sz="1800" dirty="0">
                <a:solidFill>
                  <a:schemeClr val="accent5">
                    <a:lumMod val="75000"/>
                  </a:schemeClr>
                </a:solidFill>
                <a:latin typeface="Consolas" panose="020B0609020204030204" pitchFamily="49" charset="0"/>
              </a:rPr>
              <a:t>max&lt;char&gt;(</a:t>
            </a:r>
            <a:r>
              <a:rPr lang="en-US" sz="1800" dirty="0" err="1">
                <a:solidFill>
                  <a:schemeClr val="accent5">
                    <a:lumMod val="75000"/>
                  </a:schemeClr>
                </a:solidFill>
                <a:latin typeface="Consolas" panose="020B0609020204030204" pitchFamily="49" charset="0"/>
              </a:rPr>
              <a:t>aChar</a:t>
            </a:r>
            <a:r>
              <a:rPr lang="en-US" sz="1800" dirty="0">
                <a:solidFill>
                  <a:schemeClr val="accent5">
                    <a:lumMod val="75000"/>
                  </a:schemeClr>
                </a:solidFill>
                <a:latin typeface="Consolas" panose="020B0609020204030204" pitchFamily="49" charset="0"/>
              </a:rPr>
              <a:t>,</a:t>
            </a:r>
            <a:r>
              <a:rPr lang="en-US" sz="1800" dirty="0">
                <a:latin typeface="Consolas" panose="020B0609020204030204" pitchFamily="49" charset="0"/>
              </a:rPr>
              <a:t> </a:t>
            </a:r>
            <a:r>
              <a:rPr lang="en-US" sz="1800" dirty="0" err="1">
                <a:solidFill>
                  <a:schemeClr val="accent5">
                    <a:lumMod val="75000"/>
                  </a:schemeClr>
                </a:solidFill>
                <a:latin typeface="Consolas" panose="020B0609020204030204" pitchFamily="49" charset="0"/>
              </a:rPr>
              <a:t>bChar</a:t>
            </a:r>
            <a:r>
              <a:rPr lang="en-US" sz="1800" dirty="0">
                <a:solidFill>
                  <a:schemeClr val="accent5">
                    <a:lumMod val="75000"/>
                  </a:schemeClr>
                </a:solidFill>
                <a:latin typeface="Consolas" panose="020B0609020204030204" pitchFamily="49" charset="0"/>
              </a:rPr>
              <a:t>)</a:t>
            </a:r>
            <a:r>
              <a:rPr lang="en-US" sz="1800" dirty="0"/>
              <a:t>" - </a:t>
            </a:r>
            <a:r>
              <a:rPr lang="uk-UA" sz="1800" dirty="0"/>
              <a:t>компілятор породить для себе нову функцію - але за тим самим шаблоном:</a:t>
            </a:r>
          </a:p>
        </p:txBody>
      </p:sp>
      <p:pic>
        <p:nvPicPr>
          <p:cNvPr id="5" name="Рисунок 4">
            <a:extLst>
              <a:ext uri="{FF2B5EF4-FFF2-40B4-BE49-F238E27FC236}">
                <a16:creationId xmlns:a16="http://schemas.microsoft.com/office/drawing/2014/main" id="{00CEDAB9-2B97-4E52-8C44-6A21BEF51F77}"/>
              </a:ext>
            </a:extLst>
          </p:cNvPr>
          <p:cNvPicPr>
            <a:picLocks noChangeAspect="1"/>
          </p:cNvPicPr>
          <p:nvPr/>
        </p:nvPicPr>
        <p:blipFill>
          <a:blip r:embed="rId2"/>
          <a:stretch>
            <a:fillRect/>
          </a:stretch>
        </p:blipFill>
        <p:spPr>
          <a:xfrm>
            <a:off x="4724207" y="560203"/>
            <a:ext cx="2743583" cy="1200318"/>
          </a:xfrm>
          <a:prstGeom prst="rect">
            <a:avLst/>
          </a:prstGeom>
        </p:spPr>
      </p:pic>
      <p:pic>
        <p:nvPicPr>
          <p:cNvPr id="7" name="Рисунок 6">
            <a:extLst>
              <a:ext uri="{FF2B5EF4-FFF2-40B4-BE49-F238E27FC236}">
                <a16:creationId xmlns:a16="http://schemas.microsoft.com/office/drawing/2014/main" id="{77FB379B-CAB3-4F32-AB05-FC9874863CA5}"/>
              </a:ext>
            </a:extLst>
          </p:cNvPr>
          <p:cNvPicPr>
            <a:picLocks noChangeAspect="1"/>
          </p:cNvPicPr>
          <p:nvPr/>
        </p:nvPicPr>
        <p:blipFill>
          <a:blip r:embed="rId3"/>
          <a:stretch>
            <a:fillRect/>
          </a:stretch>
        </p:blipFill>
        <p:spPr>
          <a:xfrm>
            <a:off x="2918749" y="4339115"/>
            <a:ext cx="6354501" cy="1914163"/>
          </a:xfrm>
          <a:prstGeom prst="rect">
            <a:avLst/>
          </a:prstGeom>
        </p:spPr>
      </p:pic>
    </p:spTree>
    <p:extLst>
      <p:ext uri="{BB962C8B-B14F-4D97-AF65-F5344CB8AC3E}">
        <p14:creationId xmlns:p14="http://schemas.microsoft.com/office/powerpoint/2010/main" val="1733778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Незважаючи на спорідненість за шаблоном, функції "</a:t>
            </a:r>
            <a:r>
              <a:rPr lang="en-US" sz="1800" dirty="0">
                <a:solidFill>
                  <a:schemeClr val="accent5">
                    <a:lumMod val="75000"/>
                  </a:schemeClr>
                </a:solidFill>
                <a:latin typeface="Consolas" panose="020B0609020204030204" pitchFamily="49" charset="0"/>
              </a:rPr>
              <a:t>max&lt;int&gt;()</a:t>
            </a:r>
            <a:r>
              <a:rPr lang="en-US" sz="1800" dirty="0"/>
              <a:t>" </a:t>
            </a:r>
            <a:r>
              <a:rPr lang="uk-UA" sz="1800" dirty="0"/>
              <a:t>і "</a:t>
            </a:r>
            <a:r>
              <a:rPr lang="en-US" sz="1800" dirty="0">
                <a:solidFill>
                  <a:schemeClr val="accent5">
                    <a:lumMod val="75000"/>
                  </a:schemeClr>
                </a:solidFill>
                <a:latin typeface="Consolas" panose="020B0609020204030204" pitchFamily="49" charset="0"/>
              </a:rPr>
              <a:t>max&lt;char&gt;()</a:t>
            </a:r>
            <a:r>
              <a:rPr lang="en-US" sz="1800" dirty="0"/>
              <a:t>" - </a:t>
            </a:r>
            <a:r>
              <a:rPr lang="uk-UA" sz="1800" dirty="0"/>
              <a:t>абсолютно самостійні, кожна з них буде перетворюватися під час компіляції на свій </a:t>
            </a:r>
            <a:r>
              <a:rPr lang="uk-UA" sz="1800" dirty="0" err="1"/>
              <a:t>асемблерний</a:t>
            </a:r>
            <a:r>
              <a:rPr lang="uk-UA" sz="1800" dirty="0"/>
              <a:t> код.</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38674393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Зафіксуємо термінологію</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термінах </a:t>
            </a:r>
            <a:r>
              <a:rPr lang="en-US" sz="1800" dirty="0"/>
              <a:t>C++ </a:t>
            </a:r>
            <a:r>
              <a:rPr lang="uk-UA" sz="1800" dirty="0"/>
              <a:t>узагальнений опис функції називається шаблоном функції. Шаблон без підстановки конкретного типу не перетворюється на реальний код. Для компілятора це рецепт, правило "генерації" коду функції. У разі підстановки шаблонних аргументів у шаблон функції породжується реальний код функції для підставленого типу. Згенеровану конкретну функцію називають шаблонною функцією. Терміни звучать схоже і є ризик заплутатися, тому резюмуємо: для різних типів, які передаються аргументами в шаблон функції, на етапі компіляції будуть породжуватися різні шаблонні функції.</a:t>
            </a:r>
            <a:endParaRPr lang="en-US" sz="1800" dirty="0"/>
          </a:p>
          <a:p>
            <a:pPr marL="540000" indent="360000">
              <a:lnSpc>
                <a:spcPct val="150000"/>
              </a:lnSpc>
              <a:spcBef>
                <a:spcPts val="0"/>
              </a:spcBef>
              <a:buNone/>
            </a:pPr>
            <a:endParaRPr lang="en-US" sz="1800" dirty="0"/>
          </a:p>
        </p:txBody>
      </p:sp>
    </p:spTree>
    <p:extLst>
      <p:ext uri="{BB962C8B-B14F-4D97-AF65-F5344CB8AC3E}">
        <p14:creationId xmlns:p14="http://schemas.microsoft.com/office/powerpoint/2010/main" val="32914400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Зафіксуємо також термінологію вищого рівня.</a:t>
            </a:r>
            <a:endParaRPr lang="en-US" sz="1800" b="1" dirty="0">
              <a:highlight>
                <a:srgbClr val="00FF00"/>
              </a:highlight>
            </a:endParaRPr>
          </a:p>
          <a:p>
            <a:pPr marL="540000" indent="360000">
              <a:lnSpc>
                <a:spcPct val="150000"/>
              </a:lnSpc>
              <a:spcBef>
                <a:spcPts val="0"/>
              </a:spcBef>
              <a:buNone/>
            </a:pPr>
            <a:r>
              <a:rPr lang="uk-UA" sz="1800" dirty="0"/>
              <a:t>Парадигму програмування, в якій один раз описаний алгоритм може застосовуватися для різних типів, називають узагальненим програмуванням. Крім мови </a:t>
            </a:r>
            <a:r>
              <a:rPr lang="en-US" sz="1800" dirty="0"/>
              <a:t>C++, </a:t>
            </a:r>
            <a:r>
              <a:rPr lang="uk-UA" sz="1800" dirty="0"/>
              <a:t>яка якісно реалізує цю парадигму за допомогою шаблонів, узагальнене програмування тією чи іншою мірою підтримують багато популярних мов: </a:t>
            </a:r>
            <a:r>
              <a:rPr lang="en-US" sz="1800" dirty="0"/>
              <a:t>C#, Java, TypeScript (</a:t>
            </a:r>
            <a:r>
              <a:rPr lang="uk-UA" sz="1800" dirty="0"/>
              <a:t>кожна по-своєму реалізує парадигму за допомогою узагальнень), </a:t>
            </a:r>
            <a:r>
              <a:rPr lang="en-US" sz="1800" dirty="0"/>
              <a:t>Python (</a:t>
            </a:r>
            <a:r>
              <a:rPr lang="uk-UA" sz="1800" dirty="0"/>
              <a:t>на рівні анотацій типів).</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Під терміном </a:t>
            </a:r>
            <a:r>
              <a:rPr lang="uk-UA" sz="1800" dirty="0" err="1"/>
              <a:t>метапрограмування</a:t>
            </a:r>
            <a:r>
              <a:rPr lang="uk-UA" sz="1800" dirty="0"/>
              <a:t> об'єднують техніки написання коду, який генерує новий код у результаті виконання. </a:t>
            </a:r>
            <a:r>
              <a:rPr lang="en-US" sz="1800" dirty="0"/>
              <a:t>C++ </a:t>
            </a:r>
            <a:r>
              <a:rPr lang="uk-UA" sz="1800" dirty="0"/>
              <a:t>дозволяє використовувати </a:t>
            </a:r>
            <a:r>
              <a:rPr lang="uk-UA" sz="1800" dirty="0" err="1"/>
              <a:t>метапрограмування</a:t>
            </a:r>
            <a:r>
              <a:rPr lang="uk-UA" sz="1800" dirty="0"/>
              <a:t>, причому шаблони відіграють при цьому ключову роль. Про те, як саме виглядає </a:t>
            </a:r>
            <a:r>
              <a:rPr lang="uk-UA" sz="1800" dirty="0" err="1"/>
              <a:t>метапрограмування</a:t>
            </a:r>
            <a:r>
              <a:rPr lang="uk-UA" sz="1800" dirty="0"/>
              <a:t> в </a:t>
            </a:r>
            <a:r>
              <a:rPr lang="en-US" sz="1800" dirty="0"/>
              <a:t>C++, </a:t>
            </a:r>
            <a:r>
              <a:rPr lang="uk-UA" sz="1800" dirty="0"/>
              <a:t>ми детально поговоримо в наступних статтях.</a:t>
            </a:r>
          </a:p>
        </p:txBody>
      </p:sp>
    </p:spTree>
    <p:extLst>
      <p:ext uri="{BB962C8B-B14F-4D97-AF65-F5344CB8AC3E}">
        <p14:creationId xmlns:p14="http://schemas.microsoft.com/office/powerpoint/2010/main" val="27028463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Виведення типів шаблонних аргументів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fontScale="92500"/>
          </a:bodyPr>
          <a:lstStyle/>
          <a:p>
            <a:pPr marL="540000" indent="360000">
              <a:lnSpc>
                <a:spcPct val="150000"/>
              </a:lnSpc>
              <a:spcBef>
                <a:spcPts val="0"/>
              </a:spcBef>
              <a:buNone/>
            </a:pPr>
            <a:r>
              <a:rPr lang="uk-UA" sz="1800" dirty="0"/>
              <a:t>У прикладі з шаблоном функції "</a:t>
            </a:r>
            <a:r>
              <a:rPr lang="en-US" sz="1800" dirty="0">
                <a:solidFill>
                  <a:schemeClr val="accent5">
                    <a:lumMod val="75000"/>
                  </a:schemeClr>
                </a:solidFill>
                <a:latin typeface="Consolas" panose="020B0609020204030204" pitchFamily="49" charset="0"/>
              </a:rPr>
              <a:t>template&lt;Type&gt; max(Type, Type)</a:t>
            </a:r>
            <a:r>
              <a:rPr lang="en-US" sz="1800" dirty="0"/>
              <a:t>" </a:t>
            </a:r>
            <a:r>
              <a:rPr lang="uk-UA" sz="1800" dirty="0"/>
              <a:t>було використано </a:t>
            </a:r>
            <a:r>
              <a:rPr lang="uk-UA" sz="1800" b="1" dirty="0">
                <a:highlight>
                  <a:srgbClr val="00FF00"/>
                </a:highlight>
              </a:rPr>
              <a:t>явну передачу типів у шаблон</a:t>
            </a:r>
            <a:r>
              <a:rPr lang="uk-UA" sz="1800" dirty="0"/>
              <a:t>. Однак у багатьох випадках компілятор може автоматично вивести тип шаблонного аргументу.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...можна записати, опустивши </a:t>
            </a:r>
            <a:r>
              <a:rPr lang="uk-UA" sz="1800" dirty="0">
                <a:solidFill>
                  <a:schemeClr val="accent5">
                    <a:lumMod val="75000"/>
                  </a:schemeClr>
                </a:solidFill>
                <a:latin typeface="Consolas" panose="020B0609020204030204" pitchFamily="49" charset="0"/>
              </a:rPr>
              <a:t>&lt;</a:t>
            </a:r>
            <a:r>
              <a:rPr lang="en-US" sz="1800" dirty="0">
                <a:solidFill>
                  <a:schemeClr val="accent5">
                    <a:lumMod val="75000"/>
                  </a:schemeClr>
                </a:solidFill>
                <a:latin typeface="Consolas" panose="020B0609020204030204" pitchFamily="49" charset="0"/>
              </a:rPr>
              <a:t>int&gt;</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Такий запис коректний з точки зору мови. Компілятор проаналізує типи змінних "</a:t>
            </a:r>
            <a:r>
              <a:rPr lang="en-US" sz="1800" dirty="0"/>
              <a:t>a" </a:t>
            </a:r>
            <a:r>
              <a:rPr lang="uk-UA" sz="1800" dirty="0"/>
              <a:t>і "</a:t>
            </a:r>
            <a:r>
              <a:rPr lang="en-US" sz="1800" dirty="0"/>
              <a:t>b" </a:t>
            </a:r>
            <a:r>
              <a:rPr lang="uk-UA" sz="1800" dirty="0"/>
              <a:t>і виконає виведення типу для передачі як значення шаблонного аргументу "</a:t>
            </a:r>
            <a:r>
              <a:rPr lang="en-US" sz="1800" dirty="0"/>
              <a:t>Type".</a:t>
            </a:r>
          </a:p>
          <a:p>
            <a:pPr marL="540000" indent="360000">
              <a:lnSpc>
                <a:spcPct val="150000"/>
              </a:lnSpc>
              <a:spcBef>
                <a:spcPts val="0"/>
              </a:spcBef>
              <a:buNone/>
            </a:pPr>
            <a:r>
              <a:rPr lang="uk-UA" sz="1800" dirty="0"/>
              <a:t>Тип змінної "</a:t>
            </a:r>
            <a:r>
              <a:rPr lang="en-US" sz="1800" dirty="0"/>
              <a:t>a" - "int", </a:t>
            </a:r>
            <a:r>
              <a:rPr lang="uk-UA" sz="1800" dirty="0"/>
              <a:t>тип змінної "</a:t>
            </a:r>
            <a:r>
              <a:rPr lang="en-US" sz="1800" dirty="0"/>
              <a:t>b" - </a:t>
            </a:r>
            <a:r>
              <a:rPr lang="uk-UA" sz="1800" dirty="0"/>
              <a:t>теж "</a:t>
            </a:r>
            <a:r>
              <a:rPr lang="en-US" sz="1800" dirty="0"/>
              <a:t>int". </a:t>
            </a:r>
            <a:r>
              <a:rPr lang="uk-UA" sz="1800" dirty="0"/>
              <a:t>Вони передаються в шаблон функції "</a:t>
            </a:r>
            <a:r>
              <a:rPr lang="en-US" sz="1800" dirty="0"/>
              <a:t>template&lt;Type&gt; Type max(Type, Type)", </a:t>
            </a:r>
            <a:r>
              <a:rPr lang="uk-UA" sz="1800" dirty="0"/>
              <a:t>в якому очікується, що обидва аргументи матимуть однаковий тип "</a:t>
            </a:r>
            <a:r>
              <a:rPr lang="en-US" sz="1800" dirty="0"/>
              <a:t>Type". </a:t>
            </a:r>
            <a:r>
              <a:rPr lang="uk-UA" sz="1800" dirty="0"/>
              <a:t>Оскільки типи "</a:t>
            </a:r>
            <a:r>
              <a:rPr lang="en-US" sz="1800" dirty="0"/>
              <a:t>a" </a:t>
            </a:r>
            <a:r>
              <a:rPr lang="uk-UA" sz="1800" dirty="0"/>
              <a:t>і "</a:t>
            </a:r>
            <a:r>
              <a:rPr lang="en-US" sz="1800" dirty="0"/>
              <a:t>b" </a:t>
            </a:r>
            <a:r>
              <a:rPr lang="uk-UA" sz="1800" dirty="0"/>
              <a:t>збігаються, і немає інших правил, що обмежують даний шаблонний аргумент "</a:t>
            </a:r>
            <a:r>
              <a:rPr lang="en-US" sz="1800" dirty="0"/>
              <a:t>Type", </a:t>
            </a:r>
            <a:r>
              <a:rPr lang="uk-UA" sz="1800" dirty="0"/>
              <a:t>компілятор робить висновок, що записом "</a:t>
            </a:r>
            <a:r>
              <a:rPr lang="en-US" sz="1800" dirty="0"/>
              <a:t>max(a, b)" </a:t>
            </a:r>
            <a:r>
              <a:rPr lang="uk-UA" sz="1800" dirty="0"/>
              <a:t>очікують застосування шаблонної функції "</a:t>
            </a:r>
            <a:r>
              <a:rPr lang="en-US" sz="1800" dirty="0"/>
              <a:t>max&lt;int&gt;(a, b)".</a:t>
            </a:r>
            <a:endParaRPr lang="uk-UA" sz="1800" dirty="0"/>
          </a:p>
        </p:txBody>
      </p:sp>
      <p:pic>
        <p:nvPicPr>
          <p:cNvPr id="5" name="Рисунок 4">
            <a:extLst>
              <a:ext uri="{FF2B5EF4-FFF2-40B4-BE49-F238E27FC236}">
                <a16:creationId xmlns:a16="http://schemas.microsoft.com/office/drawing/2014/main" id="{D8A1A2DA-3F5B-463D-9B55-87F829F49FD8}"/>
              </a:ext>
            </a:extLst>
          </p:cNvPr>
          <p:cNvPicPr>
            <a:picLocks noChangeAspect="1"/>
          </p:cNvPicPr>
          <p:nvPr/>
        </p:nvPicPr>
        <p:blipFill>
          <a:blip r:embed="rId2"/>
          <a:stretch>
            <a:fillRect/>
          </a:stretch>
        </p:blipFill>
        <p:spPr>
          <a:xfrm>
            <a:off x="5900357" y="1899956"/>
            <a:ext cx="4766514" cy="857691"/>
          </a:xfrm>
          <a:prstGeom prst="rect">
            <a:avLst/>
          </a:prstGeom>
        </p:spPr>
      </p:pic>
      <p:pic>
        <p:nvPicPr>
          <p:cNvPr id="7" name="Рисунок 6">
            <a:extLst>
              <a:ext uri="{FF2B5EF4-FFF2-40B4-BE49-F238E27FC236}">
                <a16:creationId xmlns:a16="http://schemas.microsoft.com/office/drawing/2014/main" id="{9FAA7189-1F69-451A-A5E1-3A18FB4801A0}"/>
              </a:ext>
            </a:extLst>
          </p:cNvPr>
          <p:cNvPicPr>
            <a:picLocks noChangeAspect="1"/>
          </p:cNvPicPr>
          <p:nvPr/>
        </p:nvPicPr>
        <p:blipFill>
          <a:blip r:embed="rId3"/>
          <a:stretch>
            <a:fillRect/>
          </a:stretch>
        </p:blipFill>
        <p:spPr>
          <a:xfrm>
            <a:off x="882091" y="2993310"/>
            <a:ext cx="3331094" cy="871379"/>
          </a:xfrm>
          <a:prstGeom prst="rect">
            <a:avLst/>
          </a:prstGeom>
        </p:spPr>
      </p:pic>
    </p:spTree>
    <p:extLst>
      <p:ext uri="{BB962C8B-B14F-4D97-AF65-F5344CB8AC3E}">
        <p14:creationId xmlns:p14="http://schemas.microsoft.com/office/powerpoint/2010/main" val="1500285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...не </a:t>
            </a:r>
            <a:r>
              <a:rPr lang="uk-UA" sz="1800" dirty="0" err="1"/>
              <a:t>скомпілюється</a:t>
            </a:r>
            <a:r>
              <a:rPr lang="uk-UA" sz="1800" dirty="0"/>
              <a:t> з помилкою на кшталт: "</a:t>
            </a:r>
            <a:r>
              <a:rPr lang="en-US" sz="1800" dirty="0"/>
              <a:t>deduced conflicting types for parameter 'Type’”.</a:t>
            </a:r>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Щоб</a:t>
            </a:r>
            <a:r>
              <a:rPr lang="ru-RU" sz="1800" dirty="0"/>
              <a:t> </a:t>
            </a:r>
            <a:r>
              <a:rPr lang="ru-RU" sz="1800" dirty="0" err="1"/>
              <a:t>позбутися</a:t>
            </a:r>
            <a:r>
              <a:rPr lang="ru-RU" sz="1800" dirty="0"/>
              <a:t> </a:t>
            </a:r>
            <a:r>
              <a:rPr lang="ru-RU" sz="1800" dirty="0" err="1"/>
              <a:t>цієї</a:t>
            </a:r>
            <a:r>
              <a:rPr lang="ru-RU" sz="1800" dirty="0"/>
              <a:t> </a:t>
            </a:r>
            <a:r>
              <a:rPr lang="ru-RU" sz="1800" dirty="0" err="1"/>
              <a:t>проблеми</a:t>
            </a:r>
            <a:r>
              <a:rPr lang="ru-RU" sz="1800" dirty="0"/>
              <a:t>, </a:t>
            </a:r>
            <a:r>
              <a:rPr lang="ru-RU" sz="1800" dirty="0" err="1"/>
              <a:t>можна</a:t>
            </a:r>
            <a:r>
              <a:rPr lang="ru-RU" sz="1800" dirty="0"/>
              <a:t> </a:t>
            </a:r>
            <a:r>
              <a:rPr lang="ru-RU" sz="1800" dirty="0" err="1"/>
              <a:t>застосувати</a:t>
            </a:r>
            <a:r>
              <a:rPr lang="ru-RU" sz="1800" dirty="0"/>
              <a:t> </a:t>
            </a:r>
            <a:r>
              <a:rPr lang="ru-RU" sz="1800" dirty="0" err="1"/>
              <a:t>явну</a:t>
            </a:r>
            <a:r>
              <a:rPr lang="ru-RU" sz="1800" dirty="0"/>
              <a:t> передачу типу в шаблон:</a:t>
            </a:r>
            <a:endParaRPr lang="en-US"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4637A017-CE34-466B-9A50-AA85B73A01FE}"/>
              </a:ext>
            </a:extLst>
          </p:cNvPr>
          <p:cNvPicPr>
            <a:picLocks noChangeAspect="1"/>
          </p:cNvPicPr>
          <p:nvPr/>
        </p:nvPicPr>
        <p:blipFill>
          <a:blip r:embed="rId2"/>
          <a:stretch>
            <a:fillRect/>
          </a:stretch>
        </p:blipFill>
        <p:spPr>
          <a:xfrm>
            <a:off x="1009500" y="1167419"/>
            <a:ext cx="3019846" cy="819264"/>
          </a:xfrm>
          <a:prstGeom prst="rect">
            <a:avLst/>
          </a:prstGeom>
        </p:spPr>
      </p:pic>
      <p:pic>
        <p:nvPicPr>
          <p:cNvPr id="7" name="Рисунок 6">
            <a:extLst>
              <a:ext uri="{FF2B5EF4-FFF2-40B4-BE49-F238E27FC236}">
                <a16:creationId xmlns:a16="http://schemas.microsoft.com/office/drawing/2014/main" id="{1141107C-D574-44D3-A58F-27715DED9B14}"/>
              </a:ext>
            </a:extLst>
          </p:cNvPr>
          <p:cNvPicPr>
            <a:picLocks noChangeAspect="1"/>
          </p:cNvPicPr>
          <p:nvPr/>
        </p:nvPicPr>
        <p:blipFill>
          <a:blip r:embed="rId3"/>
          <a:stretch>
            <a:fillRect/>
          </a:stretch>
        </p:blipFill>
        <p:spPr>
          <a:xfrm>
            <a:off x="1009500" y="3584023"/>
            <a:ext cx="3524742" cy="838317"/>
          </a:xfrm>
          <a:prstGeom prst="rect">
            <a:avLst/>
          </a:prstGeom>
        </p:spPr>
      </p:pic>
    </p:spTree>
    <p:extLst>
      <p:ext uri="{BB962C8B-B14F-4D97-AF65-F5344CB8AC3E}">
        <p14:creationId xmlns:p14="http://schemas.microsoft.com/office/powerpoint/2010/main" val="2435355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Синтаксис виклику функції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Для того, щоб скористатися функцією на певному відрізку коду, треба </a:t>
            </a:r>
            <a:r>
              <a:rPr lang="uk-UA" sz="1800" b="1" dirty="0">
                <a:highlight>
                  <a:srgbClr val="00FF00"/>
                </a:highlight>
              </a:rPr>
              <a:t>викликати</a:t>
            </a:r>
            <a:r>
              <a:rPr lang="uk-UA" sz="1800" dirty="0"/>
              <a:t> її прямо на цьому відрізку. </a:t>
            </a:r>
            <a:r>
              <a:rPr lang="uk-UA" sz="1800" b="1" dirty="0">
                <a:highlight>
                  <a:srgbClr val="00FF00"/>
                </a:highlight>
              </a:rPr>
              <a:t>Виклик функції </a:t>
            </a:r>
            <a:r>
              <a:rPr lang="uk-UA" sz="1800" dirty="0"/>
              <a:t>є приписом операційної системи почати виконання фрагмента коду, який міститься в тілі функції. Після завершення виконання функції, програма має продовжити роботу в основному коді з того ж місця, де була викликана функція. Виклик функції складається з вказівки імені функції, передачі аргументів (якщо такі є) і отримання значення повернення (якщо є необхідність його отримувати):</a:t>
            </a:r>
          </a:p>
          <a:p>
            <a:pPr marL="540000" indent="360000">
              <a:lnSpc>
                <a:spcPct val="150000"/>
              </a:lnSpc>
              <a:spcBef>
                <a:spcPts val="0"/>
              </a:spcBef>
              <a:buNone/>
            </a:pPr>
            <a:r>
              <a:rPr lang="uk-UA" sz="1800" dirty="0" err="1">
                <a:solidFill>
                  <a:schemeClr val="accent5">
                    <a:lumMod val="75000"/>
                  </a:schemeClr>
                </a:solidFill>
                <a:latin typeface="Consolas" panose="020B0609020204030204" pitchFamily="49" charset="0"/>
              </a:rPr>
              <a:t>ім'я_змінної</a:t>
            </a:r>
            <a:r>
              <a:rPr lang="uk-UA" sz="1800" dirty="0">
                <a:solidFill>
                  <a:schemeClr val="accent5">
                    <a:lumMod val="75000"/>
                  </a:schemeClr>
                </a:solidFill>
                <a:latin typeface="Consolas" panose="020B0609020204030204" pitchFamily="49" charset="0"/>
              </a:rPr>
              <a:t> = </a:t>
            </a:r>
            <a:r>
              <a:rPr lang="uk-UA" sz="1800" dirty="0" err="1">
                <a:solidFill>
                  <a:schemeClr val="accent5">
                    <a:lumMod val="75000"/>
                  </a:schemeClr>
                </a:solidFill>
                <a:latin typeface="Consolas" panose="020B0609020204030204" pitchFamily="49" charset="0"/>
              </a:rPr>
              <a:t>ім'я_функції</a:t>
            </a:r>
            <a:r>
              <a:rPr lang="uk-UA" sz="1800" dirty="0">
                <a:solidFill>
                  <a:schemeClr val="accent5">
                    <a:lumMod val="75000"/>
                  </a:schemeClr>
                </a:solidFill>
                <a:latin typeface="Consolas" panose="020B0609020204030204" pitchFamily="49" charset="0"/>
              </a:rPr>
              <a:t>(параметр1, параметр2, ...., параметр</a:t>
            </a:r>
            <a:r>
              <a:rPr lang="en-US" sz="1800" dirty="0">
                <a:solidFill>
                  <a:schemeClr val="accent5">
                    <a:lumMod val="75000"/>
                  </a:schemeClr>
                </a:solidFill>
                <a:latin typeface="Consolas" panose="020B0609020204030204" pitchFamily="49" charset="0"/>
              </a:rPr>
              <a:t>N);</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1. </a:t>
            </a:r>
            <a:r>
              <a:rPr lang="uk-UA" sz="1800" b="1" dirty="0">
                <a:highlight>
                  <a:srgbClr val="00FF00"/>
                </a:highlight>
              </a:rPr>
              <a:t>Типи даних значень мають відповідати типам даних аргументів у визначенні функції</a:t>
            </a:r>
            <a:r>
              <a:rPr lang="uk-UA" sz="1800" dirty="0"/>
              <a:t>. Винятком є випадки, коли передане значення може бути з легкістю перетворено в потрібний тип. </a:t>
            </a:r>
            <a:endParaRPr lang="en-US" sz="1800" dirty="0"/>
          </a:p>
          <a:p>
            <a:pPr marL="540000" indent="360000">
              <a:lnSpc>
                <a:spcPct val="150000"/>
              </a:lnSpc>
              <a:spcBef>
                <a:spcPts val="0"/>
              </a:spcBef>
              <a:buNone/>
            </a:pPr>
            <a:r>
              <a:rPr lang="uk-UA" sz="1800" dirty="0"/>
              <a:t>2. </a:t>
            </a:r>
            <a:r>
              <a:rPr lang="uk-UA" sz="1800" b="1" dirty="0">
                <a:highlight>
                  <a:srgbClr val="00FF00"/>
                </a:highlight>
              </a:rPr>
              <a:t>При виклику функції завжди необхідно вказувати таку кількість параметрів, яку було визначено при оголошенні</a:t>
            </a:r>
            <a:r>
              <a:rPr lang="uk-UA" sz="1800" dirty="0"/>
              <a:t>. </a:t>
            </a:r>
            <a:endParaRPr lang="en-US" sz="1800" dirty="0"/>
          </a:p>
          <a:p>
            <a:pPr marL="540000" indent="360000">
              <a:lnSpc>
                <a:spcPct val="150000"/>
              </a:lnSpc>
              <a:spcBef>
                <a:spcPts val="0"/>
              </a:spcBef>
              <a:buNone/>
            </a:pPr>
            <a:r>
              <a:rPr lang="uk-UA" sz="1800" dirty="0"/>
              <a:t>3. </a:t>
            </a:r>
            <a:r>
              <a:rPr lang="uk-UA" sz="1800" b="1" dirty="0">
                <a:highlight>
                  <a:srgbClr val="00FF00"/>
                </a:highlight>
              </a:rPr>
              <a:t>Тип змінної, у яку запишеться значення повернення, має збігатися з тим типом, який функція, власне, повертає</a:t>
            </a:r>
            <a:r>
              <a:rPr lang="uk-UA" sz="1800" dirty="0"/>
              <a:t>. Це необов'язково, але бажано.</a:t>
            </a:r>
          </a:p>
        </p:txBody>
      </p:sp>
    </p:spTree>
    <p:extLst>
      <p:ext uri="{BB962C8B-B14F-4D97-AF65-F5344CB8AC3E}">
        <p14:creationId xmlns:p14="http://schemas.microsoft.com/office/powerpoint/2010/main" val="5800799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Шаблонні аргументи-константи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8414795" cy="6000307"/>
          </a:xfrm>
        </p:spPr>
        <p:txBody>
          <a:bodyPr>
            <a:normAutofit/>
          </a:bodyPr>
          <a:lstStyle/>
          <a:p>
            <a:pPr marL="540000" indent="360000">
              <a:lnSpc>
                <a:spcPct val="150000"/>
              </a:lnSpc>
              <a:spcBef>
                <a:spcPts val="0"/>
              </a:spcBef>
              <a:buNone/>
            </a:pPr>
            <a:r>
              <a:rPr lang="uk-UA" sz="1800" dirty="0"/>
              <a:t>До цього розглядалися шаблони, які приймають лише типи як шаблонні аргументи. Однак як аргументи шаблонів можуть виступати також константи часу компіляції. Такі аргументи англійською називаються </a:t>
            </a:r>
            <a:r>
              <a:rPr lang="en-US" sz="1800" dirty="0"/>
              <a:t>non-type template arguments, </a:t>
            </a:r>
            <a:r>
              <a:rPr lang="uk-UA" sz="1800" dirty="0"/>
              <a:t>дослівно "шаблонні аргументи, які не є типами".</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За рахунок того, що значення шаблонного аргументу-константи за визначенням не залежить від обчислень етапу виконання програми, компілятор з великою ймовірністю зможе оптимізувати код під час компіляції, підставивши в </a:t>
            </a:r>
            <a:r>
              <a:rPr lang="uk-UA" sz="1800" dirty="0" err="1"/>
              <a:t>асемблерному</a:t>
            </a:r>
            <a:r>
              <a:rPr lang="uk-UA" sz="1800" dirty="0"/>
              <a:t> коді константу 4*3*2*1 (тобто одразу значення 24), замість повноцінного виклику функції "</a:t>
            </a:r>
            <a:r>
              <a:rPr lang="en-US" sz="1800" dirty="0" err="1"/>
              <a:t>getFactorial</a:t>
            </a:r>
            <a:r>
              <a:rPr lang="en-US" sz="1800" dirty="0"/>
              <a:t>&lt;4&gt;()" </a:t>
            </a:r>
            <a:r>
              <a:rPr lang="uk-UA" sz="1800" dirty="0"/>
              <a:t>та всієї логіки, що міститься в ній.</a:t>
            </a:r>
          </a:p>
        </p:txBody>
      </p:sp>
      <p:pic>
        <p:nvPicPr>
          <p:cNvPr id="5" name="Рисунок 4">
            <a:extLst>
              <a:ext uri="{FF2B5EF4-FFF2-40B4-BE49-F238E27FC236}">
                <a16:creationId xmlns:a16="http://schemas.microsoft.com/office/drawing/2014/main" id="{89E580AD-7C9D-4231-8253-FC0A8FC8A771}"/>
              </a:ext>
            </a:extLst>
          </p:cNvPr>
          <p:cNvPicPr>
            <a:picLocks noChangeAspect="1"/>
          </p:cNvPicPr>
          <p:nvPr/>
        </p:nvPicPr>
        <p:blipFill>
          <a:blip r:embed="rId2"/>
          <a:stretch>
            <a:fillRect/>
          </a:stretch>
        </p:blipFill>
        <p:spPr>
          <a:xfrm>
            <a:off x="8800343" y="-1"/>
            <a:ext cx="3226027" cy="6858000"/>
          </a:xfrm>
          <a:prstGeom prst="rect">
            <a:avLst/>
          </a:prstGeom>
        </p:spPr>
      </p:pic>
    </p:spTree>
    <p:extLst>
      <p:ext uri="{BB962C8B-B14F-4D97-AF65-F5344CB8AC3E}">
        <p14:creationId xmlns:p14="http://schemas.microsoft.com/office/powerpoint/2010/main" val="1619602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7" name="Рисунок 6">
            <a:extLst>
              <a:ext uri="{FF2B5EF4-FFF2-40B4-BE49-F238E27FC236}">
                <a16:creationId xmlns:a16="http://schemas.microsoft.com/office/drawing/2014/main" id="{70F92C0D-796A-470A-8FE8-8BBBA53C0BBD}"/>
              </a:ext>
            </a:extLst>
          </p:cNvPr>
          <p:cNvPicPr>
            <a:picLocks noChangeAspect="1"/>
          </p:cNvPicPr>
          <p:nvPr/>
        </p:nvPicPr>
        <p:blipFill>
          <a:blip r:embed="rId2"/>
          <a:stretch>
            <a:fillRect/>
          </a:stretch>
        </p:blipFill>
        <p:spPr>
          <a:xfrm>
            <a:off x="3829684" y="0"/>
            <a:ext cx="5342860" cy="6858000"/>
          </a:xfrm>
          <a:prstGeom prst="rect">
            <a:avLst/>
          </a:prstGeom>
        </p:spPr>
      </p:pic>
    </p:spTree>
    <p:extLst>
      <p:ext uri="{BB962C8B-B14F-4D97-AF65-F5344CB8AC3E}">
        <p14:creationId xmlns:p14="http://schemas.microsoft.com/office/powerpoint/2010/main" val="40429911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FEEA2CF-B7FA-4B5D-8C24-346138048EE9}"/>
              </a:ext>
            </a:extLst>
          </p:cNvPr>
          <p:cNvPicPr>
            <a:picLocks noChangeAspect="1"/>
          </p:cNvPicPr>
          <p:nvPr/>
        </p:nvPicPr>
        <p:blipFill>
          <a:blip r:embed="rId2"/>
          <a:stretch>
            <a:fillRect/>
          </a:stretch>
        </p:blipFill>
        <p:spPr>
          <a:xfrm>
            <a:off x="3806690" y="0"/>
            <a:ext cx="4578620" cy="6858000"/>
          </a:xfrm>
          <a:prstGeom prst="rect">
            <a:avLst/>
          </a:prstGeom>
        </p:spPr>
      </p:pic>
    </p:spTree>
    <p:extLst>
      <p:ext uri="{BB962C8B-B14F-4D97-AF65-F5344CB8AC3E}">
        <p14:creationId xmlns:p14="http://schemas.microsoft.com/office/powerpoint/2010/main" val="23857842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3258AAF5-5B53-4E6E-8B89-21BE64ED02B0}"/>
              </a:ext>
            </a:extLst>
          </p:cNvPr>
          <p:cNvPicPr>
            <a:picLocks noChangeAspect="1"/>
          </p:cNvPicPr>
          <p:nvPr/>
        </p:nvPicPr>
        <p:blipFill>
          <a:blip r:embed="rId2"/>
          <a:stretch>
            <a:fillRect/>
          </a:stretch>
        </p:blipFill>
        <p:spPr>
          <a:xfrm>
            <a:off x="3778249" y="0"/>
            <a:ext cx="4635500" cy="6858000"/>
          </a:xfrm>
          <a:prstGeom prst="rect">
            <a:avLst/>
          </a:prstGeom>
        </p:spPr>
      </p:pic>
    </p:spTree>
    <p:extLst>
      <p:ext uri="{BB962C8B-B14F-4D97-AF65-F5344CB8AC3E}">
        <p14:creationId xmlns:p14="http://schemas.microsoft.com/office/powerpoint/2010/main" val="7381958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5879939" cy="6000307"/>
          </a:xfrm>
        </p:spPr>
        <p:txBody>
          <a:bodyPr>
            <a:normAutofit/>
          </a:bodyPr>
          <a:lstStyle/>
          <a:p>
            <a:pPr marL="540000" indent="360000">
              <a:lnSpc>
                <a:spcPct val="150000"/>
              </a:lnSpc>
              <a:spcBef>
                <a:spcPts val="0"/>
              </a:spcBef>
              <a:buNone/>
            </a:pPr>
            <a:r>
              <a:rPr lang="uk-UA" sz="1800" dirty="0"/>
              <a:t>“Перевантаження” шаблонної функції не потрібно плутати з явним “перевантаженням” шаблонної функції </a:t>
            </a:r>
          </a:p>
          <a:p>
            <a:pPr marL="540000" indent="360000">
              <a:lnSpc>
                <a:spcPct val="150000"/>
              </a:lnSpc>
              <a:spcBef>
                <a:spcPts val="0"/>
              </a:spcBef>
              <a:buNone/>
            </a:pPr>
            <a:r>
              <a:rPr lang="uk-UA" sz="1800" dirty="0"/>
              <a:t>“Перевантаження” шаблонної функції – це використання того самого імені для шаблонної функції, але з іншою кількістю параметрів.</a:t>
            </a:r>
          </a:p>
        </p:txBody>
      </p:sp>
      <p:pic>
        <p:nvPicPr>
          <p:cNvPr id="5" name="Рисунок 4">
            <a:extLst>
              <a:ext uri="{FF2B5EF4-FFF2-40B4-BE49-F238E27FC236}">
                <a16:creationId xmlns:a16="http://schemas.microsoft.com/office/drawing/2014/main" id="{96A7F48E-4F6F-46AB-98A1-A5D916E35DE4}"/>
              </a:ext>
            </a:extLst>
          </p:cNvPr>
          <p:cNvPicPr>
            <a:picLocks noChangeAspect="1"/>
          </p:cNvPicPr>
          <p:nvPr/>
        </p:nvPicPr>
        <p:blipFill>
          <a:blip r:embed="rId2"/>
          <a:stretch>
            <a:fillRect/>
          </a:stretch>
        </p:blipFill>
        <p:spPr>
          <a:xfrm>
            <a:off x="7281623" y="0"/>
            <a:ext cx="3138302" cy="6858000"/>
          </a:xfrm>
          <a:prstGeom prst="rect">
            <a:avLst/>
          </a:prstGeom>
        </p:spPr>
      </p:pic>
    </p:spTree>
    <p:extLst>
      <p:ext uri="{BB962C8B-B14F-4D97-AF65-F5344CB8AC3E}">
        <p14:creationId xmlns:p14="http://schemas.microsoft.com/office/powerpoint/2010/main" val="24148012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B025F02A-E182-4902-B85C-86BC87A4AF52}"/>
              </a:ext>
            </a:extLst>
          </p:cNvPr>
          <p:cNvPicPr>
            <a:picLocks noChangeAspect="1"/>
          </p:cNvPicPr>
          <p:nvPr/>
        </p:nvPicPr>
        <p:blipFill>
          <a:blip r:embed="rId2"/>
          <a:stretch>
            <a:fillRect/>
          </a:stretch>
        </p:blipFill>
        <p:spPr>
          <a:xfrm>
            <a:off x="3499302" y="-1"/>
            <a:ext cx="5193393" cy="6858000"/>
          </a:xfrm>
          <a:prstGeom prst="rect">
            <a:avLst/>
          </a:prstGeom>
        </p:spPr>
      </p:pic>
    </p:spTree>
    <p:extLst>
      <p:ext uri="{BB962C8B-B14F-4D97-AF65-F5344CB8AC3E}">
        <p14:creationId xmlns:p14="http://schemas.microsoft.com/office/powerpoint/2010/main" val="32667098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0CE17186-572B-4AAA-A0AF-478880D87995}"/>
              </a:ext>
            </a:extLst>
          </p:cNvPr>
          <p:cNvPicPr>
            <a:picLocks noChangeAspect="1"/>
          </p:cNvPicPr>
          <p:nvPr/>
        </p:nvPicPr>
        <p:blipFill>
          <a:blip r:embed="rId2"/>
          <a:stretch>
            <a:fillRect/>
          </a:stretch>
        </p:blipFill>
        <p:spPr>
          <a:xfrm>
            <a:off x="4056784" y="0"/>
            <a:ext cx="4078432" cy="6858000"/>
          </a:xfrm>
          <a:prstGeom prst="rect">
            <a:avLst/>
          </a:prstGeom>
        </p:spPr>
      </p:pic>
    </p:spTree>
    <p:extLst>
      <p:ext uri="{BB962C8B-B14F-4D97-AF65-F5344CB8AC3E}">
        <p14:creationId xmlns:p14="http://schemas.microsoft.com/office/powerpoint/2010/main" val="36523791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Вивід</a:t>
            </a:r>
            <a:r>
              <a:rPr lang="ru-RU" b="1" dirty="0"/>
              <a:t> </a:t>
            </a:r>
            <a:r>
              <a:rPr lang="ru-RU" b="1" dirty="0" err="1"/>
              <a:t>типів</a:t>
            </a:r>
            <a:r>
              <a:rPr lang="ru-RU" b="1" dirty="0"/>
              <a:t>: </a:t>
            </a:r>
            <a:r>
              <a:rPr lang="ru-RU" b="1" dirty="0" err="1"/>
              <a:t>ключове</a:t>
            </a:r>
            <a:r>
              <a:rPr lang="ru-RU" b="1" dirty="0"/>
              <a:t> слово </a:t>
            </a:r>
            <a:r>
              <a:rPr lang="ru-RU" b="1" dirty="0" err="1"/>
              <a:t>auto</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До </a:t>
            </a:r>
            <a:r>
              <a:rPr lang="en-US" sz="1800" dirty="0"/>
              <a:t>C++11 </a:t>
            </a:r>
            <a:r>
              <a:rPr lang="uk-UA" sz="1800" dirty="0"/>
              <a:t>ключове слово </a:t>
            </a:r>
            <a:r>
              <a:rPr lang="en-US" sz="1800" dirty="0">
                <a:solidFill>
                  <a:schemeClr val="accent5">
                    <a:lumMod val="75000"/>
                  </a:schemeClr>
                </a:solidFill>
                <a:latin typeface="Consolas" panose="020B0609020204030204" pitchFamily="49" charset="0"/>
              </a:rPr>
              <a:t>auto</a:t>
            </a:r>
            <a:r>
              <a:rPr lang="en-US" sz="1800" dirty="0"/>
              <a:t> </a:t>
            </a:r>
            <a:r>
              <a:rPr lang="uk-UA" sz="1800" dirty="0"/>
              <a:t>було найменш використовуваним ключовим словом в мові </a:t>
            </a:r>
            <a:r>
              <a:rPr lang="en-US" sz="1800" dirty="0"/>
              <a:t>C++. </a:t>
            </a:r>
            <a:r>
              <a:rPr lang="uk-UA" sz="1800" dirty="0"/>
              <a:t>З попереднього уроку ми вже знаємо, що локальні змінні мають автоматичну тривалість життя (створюються в точці оголошення і знищуються в кінці блоку, в якому оголошені).</a:t>
            </a:r>
          </a:p>
          <a:p>
            <a:pPr marL="540000" indent="360000">
              <a:lnSpc>
                <a:spcPct val="150000"/>
              </a:lnSpc>
              <a:spcBef>
                <a:spcPts val="0"/>
              </a:spcBef>
              <a:buNone/>
            </a:pPr>
            <a:endParaRPr lang="uk-UA" sz="1800" dirty="0"/>
          </a:p>
          <a:p>
            <a:pPr marL="540000" indent="360000">
              <a:lnSpc>
                <a:spcPct val="150000"/>
              </a:lnSpc>
              <a:spcBef>
                <a:spcPts val="0"/>
              </a:spcBef>
              <a:buNone/>
            </a:pPr>
            <a:r>
              <a:rPr lang="ru-RU" sz="1800" b="1" dirty="0" err="1">
                <a:highlight>
                  <a:srgbClr val="00FF00"/>
                </a:highlight>
              </a:rPr>
              <a:t>Ключове</a:t>
            </a:r>
            <a:r>
              <a:rPr lang="ru-RU" sz="1800" b="1" dirty="0">
                <a:highlight>
                  <a:srgbClr val="00FF00"/>
                </a:highlight>
              </a:rPr>
              <a:t> слово </a:t>
            </a:r>
            <a:r>
              <a:rPr lang="ru-RU" sz="1800" b="1" dirty="0" err="1">
                <a:solidFill>
                  <a:schemeClr val="accent5">
                    <a:lumMod val="75000"/>
                  </a:schemeClr>
                </a:solidFill>
                <a:highlight>
                  <a:srgbClr val="00FF00"/>
                </a:highlight>
                <a:latin typeface="Consolas" panose="020B0609020204030204" pitchFamily="49" charset="0"/>
              </a:rPr>
              <a:t>auto</a:t>
            </a:r>
            <a:r>
              <a:rPr lang="ru-RU" sz="1800" b="1" dirty="0">
                <a:highlight>
                  <a:srgbClr val="00FF00"/>
                </a:highlight>
              </a:rPr>
              <a:t> </a:t>
            </a:r>
            <a:r>
              <a:rPr lang="ru-RU" sz="1800" b="1" dirty="0" err="1">
                <a:highlight>
                  <a:srgbClr val="00FF00"/>
                </a:highlight>
              </a:rPr>
              <a:t>використовувалося</a:t>
            </a:r>
            <a:r>
              <a:rPr lang="ru-RU" sz="1800" b="1" dirty="0">
                <a:highlight>
                  <a:srgbClr val="00FF00"/>
                </a:highlight>
              </a:rPr>
              <a:t> для того, </a:t>
            </a:r>
            <a:r>
              <a:rPr lang="ru-RU" sz="1800" b="1" dirty="0" err="1">
                <a:highlight>
                  <a:srgbClr val="00FF00"/>
                </a:highlight>
              </a:rPr>
              <a:t>щоб</a:t>
            </a:r>
            <a:r>
              <a:rPr lang="ru-RU" sz="1800" b="1" dirty="0">
                <a:highlight>
                  <a:srgbClr val="00FF00"/>
                </a:highlight>
              </a:rPr>
              <a:t> явно </a:t>
            </a:r>
            <a:r>
              <a:rPr lang="ru-RU" sz="1800" b="1" dirty="0" err="1">
                <a:highlight>
                  <a:srgbClr val="00FF00"/>
                </a:highlight>
              </a:rPr>
              <a:t>вказати</a:t>
            </a:r>
            <a:r>
              <a:rPr lang="ru-RU" sz="1800" b="1" dirty="0">
                <a:highlight>
                  <a:srgbClr val="00FF00"/>
                </a:highlight>
              </a:rPr>
              <a:t>, </a:t>
            </a:r>
            <a:r>
              <a:rPr lang="ru-RU" sz="1800" b="1" dirty="0" err="1">
                <a:highlight>
                  <a:srgbClr val="00FF00"/>
                </a:highlight>
              </a:rPr>
              <a:t>що</a:t>
            </a:r>
            <a:r>
              <a:rPr lang="ru-RU" sz="1800" b="1" dirty="0">
                <a:highlight>
                  <a:srgbClr val="00FF00"/>
                </a:highlight>
              </a:rPr>
              <a:t> </a:t>
            </a:r>
            <a:r>
              <a:rPr lang="ru-RU" sz="1800" b="1" dirty="0" err="1">
                <a:highlight>
                  <a:srgbClr val="00FF00"/>
                </a:highlight>
              </a:rPr>
              <a:t>змінна</a:t>
            </a:r>
            <a:r>
              <a:rPr lang="ru-RU" sz="1800" b="1" dirty="0">
                <a:highlight>
                  <a:srgbClr val="00FF00"/>
                </a:highlight>
              </a:rPr>
              <a:t> повинна </a:t>
            </a:r>
            <a:r>
              <a:rPr lang="ru-RU" sz="1800" b="1" dirty="0" err="1">
                <a:highlight>
                  <a:srgbClr val="00FF00"/>
                </a:highlight>
              </a:rPr>
              <a:t>мати</a:t>
            </a:r>
            <a:r>
              <a:rPr lang="ru-RU" sz="1800" b="1" dirty="0">
                <a:highlight>
                  <a:srgbClr val="00FF00"/>
                </a:highlight>
              </a:rPr>
              <a:t> </a:t>
            </a:r>
            <a:r>
              <a:rPr lang="ru-RU" sz="1800" b="1" dirty="0" err="1">
                <a:highlight>
                  <a:srgbClr val="00FF00"/>
                </a:highlight>
              </a:rPr>
              <a:t>автоматичну</a:t>
            </a:r>
            <a:r>
              <a:rPr lang="ru-RU" sz="1800" b="1" dirty="0">
                <a:highlight>
                  <a:srgbClr val="00FF00"/>
                </a:highlight>
              </a:rPr>
              <a:t> </a:t>
            </a:r>
            <a:r>
              <a:rPr lang="ru-RU" sz="1800" b="1" dirty="0" err="1">
                <a:highlight>
                  <a:srgbClr val="00FF00"/>
                </a:highlight>
              </a:rPr>
              <a:t>тривалість</a:t>
            </a:r>
            <a:r>
              <a:rPr lang="ru-RU" sz="1800" b="1" dirty="0">
                <a:highlight>
                  <a:srgbClr val="00FF00"/>
                </a:highlight>
              </a:rPr>
              <a:t> </a:t>
            </a:r>
            <a:r>
              <a:rPr lang="ru-RU" sz="1800" b="1" dirty="0" err="1">
                <a:highlight>
                  <a:srgbClr val="00FF00"/>
                </a:highlight>
              </a:rPr>
              <a:t>життя</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Однак, оскільки всі змінні в нових версіях мови </a:t>
            </a:r>
            <a:r>
              <a:rPr lang="en-US" sz="1800" dirty="0"/>
              <a:t>C++ </a:t>
            </a:r>
            <a:r>
              <a:rPr lang="uk-UA" sz="1800" b="1" dirty="0">
                <a:highlight>
                  <a:srgbClr val="00FF00"/>
                </a:highlight>
              </a:rPr>
              <a:t>за замовчуванням мають автоматичну тривалість життя</a:t>
            </a:r>
            <a:r>
              <a:rPr lang="uk-UA" sz="1800" dirty="0"/>
              <a:t>, і, якщо явно не вказувати інший тип тривалості життя, то ключове слово </a:t>
            </a:r>
            <a:r>
              <a:rPr lang="en-US" sz="1800" dirty="0"/>
              <a:t>auto </a:t>
            </a:r>
            <a:r>
              <a:rPr lang="uk-UA" sz="1800" dirty="0"/>
              <a:t>стало зайвим і, відповідно, застарілим.</a:t>
            </a:r>
          </a:p>
        </p:txBody>
      </p:sp>
      <p:pic>
        <p:nvPicPr>
          <p:cNvPr id="5" name="Рисунок 4">
            <a:extLst>
              <a:ext uri="{FF2B5EF4-FFF2-40B4-BE49-F238E27FC236}">
                <a16:creationId xmlns:a16="http://schemas.microsoft.com/office/drawing/2014/main" id="{3EF548E7-FC6D-460A-BC56-E2D6DB326B55}"/>
              </a:ext>
            </a:extLst>
          </p:cNvPr>
          <p:cNvPicPr>
            <a:picLocks noChangeAspect="1"/>
          </p:cNvPicPr>
          <p:nvPr/>
        </p:nvPicPr>
        <p:blipFill>
          <a:blip r:embed="rId2"/>
          <a:stretch>
            <a:fillRect/>
          </a:stretch>
        </p:blipFill>
        <p:spPr>
          <a:xfrm>
            <a:off x="1676903" y="3461984"/>
            <a:ext cx="8838194" cy="1731564"/>
          </a:xfrm>
          <a:prstGeom prst="rect">
            <a:avLst/>
          </a:prstGeom>
        </p:spPr>
      </p:pic>
    </p:spTree>
    <p:extLst>
      <p:ext uri="{BB962C8B-B14F-4D97-AF65-F5344CB8AC3E}">
        <p14:creationId xmlns:p14="http://schemas.microsoft.com/office/powerpoint/2010/main" val="37665661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Вивід</a:t>
            </a:r>
            <a:r>
              <a:rPr lang="ru-RU" b="1" dirty="0"/>
              <a:t> </a:t>
            </a:r>
            <a:r>
              <a:rPr lang="ru-RU" b="1" dirty="0" err="1"/>
              <a:t>типів</a:t>
            </a:r>
            <a:r>
              <a:rPr lang="ru-RU" b="1" dirty="0"/>
              <a:t> в C++11</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У C++11 </a:t>
            </a:r>
            <a:r>
              <a:rPr lang="ru-RU" sz="1800" b="1" dirty="0" err="1">
                <a:highlight>
                  <a:srgbClr val="00FF00"/>
                </a:highlight>
              </a:rPr>
              <a:t>значення</a:t>
            </a:r>
            <a:r>
              <a:rPr lang="ru-RU" sz="1800" b="1" dirty="0">
                <a:highlight>
                  <a:srgbClr val="00FF00"/>
                </a:highlight>
              </a:rPr>
              <a:t> </a:t>
            </a:r>
            <a:r>
              <a:rPr lang="ru-RU" sz="1800" b="1" dirty="0" err="1">
                <a:highlight>
                  <a:srgbClr val="00FF00"/>
                </a:highlight>
              </a:rPr>
              <a:t>ключового</a:t>
            </a:r>
            <a:r>
              <a:rPr lang="ru-RU" sz="1800" b="1" dirty="0">
                <a:highlight>
                  <a:srgbClr val="00FF00"/>
                </a:highlight>
              </a:rPr>
              <a:t> слова </a:t>
            </a:r>
            <a:r>
              <a:rPr lang="ru-RU" sz="1800" b="1" dirty="0" err="1">
                <a:solidFill>
                  <a:schemeClr val="accent5">
                    <a:lumMod val="75000"/>
                  </a:schemeClr>
                </a:solidFill>
                <a:highlight>
                  <a:srgbClr val="00FF00"/>
                </a:highlight>
                <a:latin typeface="Consolas" panose="020B0609020204030204" pitchFamily="49" charset="0"/>
              </a:rPr>
              <a:t>auto</a:t>
            </a:r>
            <a:r>
              <a:rPr lang="ru-RU" sz="1800" b="1" dirty="0">
                <a:highlight>
                  <a:srgbClr val="00FF00"/>
                </a:highlight>
              </a:rPr>
              <a:t> </a:t>
            </a:r>
            <a:r>
              <a:rPr lang="ru-RU" sz="1800" b="1" dirty="0" err="1">
                <a:highlight>
                  <a:srgbClr val="00FF00"/>
                </a:highlight>
              </a:rPr>
              <a:t>змінилося</a:t>
            </a:r>
            <a:r>
              <a:rPr lang="ru-RU" sz="1800" dirty="0"/>
              <a:t>. </a:t>
            </a:r>
            <a:r>
              <a:rPr lang="ru-RU" sz="1800" dirty="0" err="1"/>
              <a:t>Розглянемо</a:t>
            </a:r>
            <a:r>
              <a:rPr lang="ru-RU" sz="1800" dirty="0"/>
              <a:t> </a:t>
            </a:r>
            <a:r>
              <a:rPr lang="ru-RU" sz="1800" dirty="0" err="1"/>
              <a:t>наступний</a:t>
            </a:r>
            <a:r>
              <a:rPr lang="ru-RU" sz="1800" dirty="0"/>
              <a:t> </a:t>
            </a:r>
            <a:r>
              <a:rPr lang="ru-RU" sz="1800" dirty="0" err="1"/>
              <a:t>стейтмент</a:t>
            </a:r>
            <a:r>
              <a:rPr lang="ru-RU" sz="1800" dirty="0"/>
              <a:t>:</a:t>
            </a:r>
            <a:endParaRPr lang="en-US"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double x = 4.0;</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FF"/>
                </a:highlight>
              </a:rPr>
              <a:t>Якщо мова </a:t>
            </a:r>
            <a:r>
              <a:rPr lang="en-US" sz="1800" b="1" dirty="0">
                <a:highlight>
                  <a:srgbClr val="00FFFF"/>
                </a:highlight>
              </a:rPr>
              <a:t>C++ </a:t>
            </a:r>
            <a:r>
              <a:rPr lang="uk-UA" sz="1800" b="1" dirty="0">
                <a:highlight>
                  <a:srgbClr val="00FFFF"/>
                </a:highlight>
              </a:rPr>
              <a:t>і так знає, що </a:t>
            </a:r>
            <a:r>
              <a:rPr lang="uk-UA" sz="1800" b="1" dirty="0">
                <a:solidFill>
                  <a:schemeClr val="accent5">
                    <a:lumMod val="75000"/>
                  </a:schemeClr>
                </a:solidFill>
                <a:highlight>
                  <a:srgbClr val="00FFFF"/>
                </a:highlight>
                <a:latin typeface="Consolas" panose="020B0609020204030204" pitchFamily="49" charset="0"/>
              </a:rPr>
              <a:t>4.0</a:t>
            </a:r>
            <a:r>
              <a:rPr lang="uk-UA" sz="1800" b="1" dirty="0">
                <a:highlight>
                  <a:srgbClr val="00FFFF"/>
                </a:highlight>
              </a:rPr>
              <a:t> є літералом типу </a:t>
            </a:r>
            <a:r>
              <a:rPr lang="en-US" sz="1800" b="1" dirty="0">
                <a:solidFill>
                  <a:schemeClr val="accent5">
                    <a:lumMod val="75000"/>
                  </a:schemeClr>
                </a:solidFill>
                <a:highlight>
                  <a:srgbClr val="00FFFF"/>
                </a:highlight>
                <a:latin typeface="Consolas" panose="020B0609020204030204" pitchFamily="49" charset="0"/>
              </a:rPr>
              <a:t>double</a:t>
            </a:r>
            <a:r>
              <a:rPr lang="en-US" sz="1800" b="1" dirty="0">
                <a:highlight>
                  <a:srgbClr val="00FFFF"/>
                </a:highlight>
              </a:rPr>
              <a:t>, </a:t>
            </a:r>
            <a:r>
              <a:rPr lang="uk-UA" sz="1800" b="1" dirty="0">
                <a:highlight>
                  <a:srgbClr val="00FFFF"/>
                </a:highlight>
              </a:rPr>
              <a:t>то навіщо нам додатково вказувати, що змінна </a:t>
            </a:r>
            <a:r>
              <a:rPr lang="en-US" sz="1800" b="1" dirty="0">
                <a:solidFill>
                  <a:schemeClr val="accent5">
                    <a:lumMod val="75000"/>
                  </a:schemeClr>
                </a:solidFill>
                <a:highlight>
                  <a:srgbClr val="00FFFF"/>
                </a:highlight>
                <a:latin typeface="Consolas" panose="020B0609020204030204" pitchFamily="49" charset="0"/>
              </a:rPr>
              <a:t>x</a:t>
            </a:r>
            <a:r>
              <a:rPr lang="en-US" sz="1800" b="1" dirty="0">
                <a:highlight>
                  <a:srgbClr val="00FFFF"/>
                </a:highlight>
              </a:rPr>
              <a:t> </a:t>
            </a:r>
            <a:r>
              <a:rPr lang="uk-UA" sz="1800" b="1" dirty="0">
                <a:highlight>
                  <a:srgbClr val="00FFFF"/>
                </a:highlight>
              </a:rPr>
              <a:t>повинна бути типу </a:t>
            </a:r>
            <a:r>
              <a:rPr lang="en-US" sz="1800" b="1" dirty="0">
                <a:solidFill>
                  <a:schemeClr val="accent5">
                    <a:lumMod val="75000"/>
                  </a:schemeClr>
                </a:solidFill>
                <a:highlight>
                  <a:srgbClr val="00FFFF"/>
                </a:highlight>
                <a:latin typeface="Consolas" panose="020B0609020204030204" pitchFamily="49" charset="0"/>
              </a:rPr>
              <a:t>double</a:t>
            </a:r>
            <a:r>
              <a:rPr lang="en-US" sz="1800" b="1" dirty="0">
                <a:highlight>
                  <a:srgbClr val="00FFFF"/>
                </a:highlight>
              </a:rPr>
              <a:t>? </a:t>
            </a:r>
            <a:r>
              <a:rPr lang="uk-UA" sz="1800" b="1" dirty="0">
                <a:highlight>
                  <a:srgbClr val="00FFFF"/>
                </a:highlight>
              </a:rPr>
              <a:t>Правда, було б непогано, якби ми могли вказати змінній прийняти відповідний тип даних, ґрунтуючись на </a:t>
            </a:r>
            <a:r>
              <a:rPr lang="uk-UA" sz="1800" b="1" dirty="0" err="1">
                <a:highlight>
                  <a:srgbClr val="00FFFF"/>
                </a:highlight>
              </a:rPr>
              <a:t>ініціалізованому</a:t>
            </a:r>
            <a:r>
              <a:rPr lang="uk-UA" sz="1800" b="1" dirty="0">
                <a:highlight>
                  <a:srgbClr val="00FFFF"/>
                </a:highlight>
              </a:rPr>
              <a:t> значенні?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Починаючи з </a:t>
            </a:r>
            <a:r>
              <a:rPr lang="en-US" sz="1800" dirty="0"/>
              <a:t>C++11 </a:t>
            </a:r>
            <a:r>
              <a:rPr lang="uk-UA" sz="1800" dirty="0"/>
              <a:t>ключове слово </a:t>
            </a:r>
            <a:r>
              <a:rPr lang="en-US" sz="1800" dirty="0">
                <a:solidFill>
                  <a:schemeClr val="accent5">
                    <a:lumMod val="75000"/>
                  </a:schemeClr>
                </a:solidFill>
                <a:latin typeface="Consolas" panose="020B0609020204030204" pitchFamily="49" charset="0"/>
              </a:rPr>
              <a:t>auto</a:t>
            </a:r>
            <a:r>
              <a:rPr lang="en-US" sz="1800" dirty="0"/>
              <a:t> </a:t>
            </a:r>
            <a:r>
              <a:rPr lang="uk-UA" sz="1800" b="1" dirty="0">
                <a:highlight>
                  <a:srgbClr val="00FF00"/>
                </a:highlight>
              </a:rPr>
              <a:t>при ініціалізації змінної може використовуватися замість типу змінної, щоб повідомити компілятору, що він повинен присвоїти тип змінній виходячи з </a:t>
            </a:r>
            <a:r>
              <a:rPr lang="uk-UA" sz="1800" b="1" dirty="0" err="1">
                <a:highlight>
                  <a:srgbClr val="00FF00"/>
                </a:highlight>
              </a:rPr>
              <a:t>ініціалізованого</a:t>
            </a:r>
            <a:r>
              <a:rPr lang="uk-UA" sz="1800" b="1" dirty="0">
                <a:highlight>
                  <a:srgbClr val="00FF00"/>
                </a:highlight>
              </a:rPr>
              <a:t> значення</a:t>
            </a:r>
            <a:r>
              <a:rPr lang="uk-UA" sz="1800" dirty="0"/>
              <a:t>. Це називається </a:t>
            </a:r>
            <a:r>
              <a:rPr lang="uk-UA" sz="1800" b="1" dirty="0">
                <a:highlight>
                  <a:srgbClr val="00FF00"/>
                </a:highlight>
              </a:rPr>
              <a:t>виводом типу </a:t>
            </a:r>
            <a:r>
              <a:rPr lang="uk-UA" sz="1800" dirty="0"/>
              <a:t>(або “</a:t>
            </a:r>
            <a:r>
              <a:rPr lang="uk-UA" sz="1800" b="1" dirty="0">
                <a:highlight>
                  <a:srgbClr val="00FF00"/>
                </a:highlight>
              </a:rPr>
              <a:t>автоматичним визначенням типу даних компілятором</a:t>
            </a:r>
            <a:r>
              <a:rPr lang="uk-UA" sz="1800" dirty="0"/>
              <a:t>”). Наприклад:</a:t>
            </a:r>
          </a:p>
        </p:txBody>
      </p:sp>
      <p:pic>
        <p:nvPicPr>
          <p:cNvPr id="8" name="Рисунок 7">
            <a:extLst>
              <a:ext uri="{FF2B5EF4-FFF2-40B4-BE49-F238E27FC236}">
                <a16:creationId xmlns:a16="http://schemas.microsoft.com/office/drawing/2014/main" id="{72920A11-1DA9-46BD-947F-896B933DE006}"/>
              </a:ext>
            </a:extLst>
          </p:cNvPr>
          <p:cNvPicPr>
            <a:picLocks noChangeAspect="1"/>
          </p:cNvPicPr>
          <p:nvPr/>
        </p:nvPicPr>
        <p:blipFill>
          <a:blip r:embed="rId2"/>
          <a:stretch>
            <a:fillRect/>
          </a:stretch>
        </p:blipFill>
        <p:spPr>
          <a:xfrm>
            <a:off x="1338804" y="5516964"/>
            <a:ext cx="9514390" cy="966688"/>
          </a:xfrm>
          <a:prstGeom prst="rect">
            <a:avLst/>
          </a:prstGeom>
        </p:spPr>
      </p:pic>
    </p:spTree>
    <p:extLst>
      <p:ext uri="{BB962C8B-B14F-4D97-AF65-F5344CB8AC3E}">
        <p14:creationId xmlns:p14="http://schemas.microsoft.com/office/powerpoint/2010/main" val="11978108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Вивід</a:t>
            </a:r>
            <a:r>
              <a:rPr lang="ru-RU" b="1" dirty="0"/>
              <a:t> </a:t>
            </a:r>
            <a:r>
              <a:rPr lang="ru-RU" b="1" dirty="0" err="1"/>
              <a:t>типів</a:t>
            </a:r>
            <a:r>
              <a:rPr lang="ru-RU" b="1" dirty="0"/>
              <a:t> в C++11</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Це</a:t>
            </a:r>
            <a:r>
              <a:rPr lang="ru-RU" sz="1800" b="1" dirty="0">
                <a:highlight>
                  <a:srgbClr val="00FF00"/>
                </a:highlight>
              </a:rPr>
              <a:t> </a:t>
            </a:r>
            <a:r>
              <a:rPr lang="ru-RU" sz="1800" b="1" dirty="0" err="1">
                <a:highlight>
                  <a:srgbClr val="00FF00"/>
                </a:highlight>
              </a:rPr>
              <a:t>навіть</a:t>
            </a:r>
            <a:r>
              <a:rPr lang="ru-RU" sz="1800" b="1" dirty="0">
                <a:highlight>
                  <a:srgbClr val="00FF00"/>
                </a:highlight>
              </a:rPr>
              <a:t> </a:t>
            </a:r>
            <a:r>
              <a:rPr lang="ru-RU" sz="1800" b="1" dirty="0" err="1">
                <a:highlight>
                  <a:srgbClr val="00FF00"/>
                </a:highlight>
              </a:rPr>
              <a:t>працює</a:t>
            </a:r>
            <a:r>
              <a:rPr lang="ru-RU" sz="1800" b="1" dirty="0">
                <a:highlight>
                  <a:srgbClr val="00FF00"/>
                </a:highlight>
              </a:rPr>
              <a:t> </a:t>
            </a:r>
            <a:r>
              <a:rPr lang="ru-RU" sz="1800" b="1" dirty="0" err="1">
                <a:highlight>
                  <a:srgbClr val="00FF00"/>
                </a:highlight>
              </a:rPr>
              <a:t>зі</a:t>
            </a:r>
            <a:r>
              <a:rPr lang="ru-RU" sz="1800" b="1" dirty="0">
                <a:highlight>
                  <a:srgbClr val="00FF00"/>
                </a:highlight>
              </a:rPr>
              <a:t> </a:t>
            </a:r>
            <a:r>
              <a:rPr lang="ru-RU" sz="1800" b="1" dirty="0" err="1">
                <a:highlight>
                  <a:srgbClr val="00FF00"/>
                </a:highlight>
              </a:rPr>
              <a:t>значеннями</a:t>
            </a:r>
            <a:r>
              <a:rPr lang="ru-RU" sz="1800" b="1" dirty="0">
                <a:highlight>
                  <a:srgbClr val="00FF00"/>
                </a:highlight>
              </a:rPr>
              <a:t>, </a:t>
            </a:r>
            <a:r>
              <a:rPr lang="ru-RU" sz="1800" b="1" dirty="0" err="1">
                <a:highlight>
                  <a:srgbClr val="00FF00"/>
                </a:highlight>
              </a:rPr>
              <a:t>що</a:t>
            </a:r>
            <a:r>
              <a:rPr lang="ru-RU" sz="1800" b="1" dirty="0">
                <a:highlight>
                  <a:srgbClr val="00FF00"/>
                </a:highlight>
              </a:rPr>
              <a:t> </a:t>
            </a:r>
            <a:r>
              <a:rPr lang="ru-RU" sz="1800" b="1" dirty="0" err="1">
                <a:highlight>
                  <a:srgbClr val="00FF00"/>
                </a:highlight>
              </a:rPr>
              <a:t>повертаються</a:t>
            </a:r>
            <a:r>
              <a:rPr lang="ru-RU" sz="1800" b="1" dirty="0">
                <a:highlight>
                  <a:srgbClr val="00FF00"/>
                </a:highlight>
              </a:rPr>
              <a:t> з </a:t>
            </a:r>
            <a:r>
              <a:rPr lang="ru-RU" sz="1800" b="1" dirty="0" err="1">
                <a:highlight>
                  <a:srgbClr val="00FF00"/>
                </a:highlight>
              </a:rPr>
              <a:t>функцій</a:t>
            </a:r>
            <a:r>
              <a:rPr lang="ru-RU" sz="1800" dirty="0"/>
              <a:t>:</a:t>
            </a:r>
            <a:endParaRPr lang="uk-UA" sz="1800" dirty="0"/>
          </a:p>
        </p:txBody>
      </p:sp>
      <p:pic>
        <p:nvPicPr>
          <p:cNvPr id="5" name="Рисунок 4">
            <a:extLst>
              <a:ext uri="{FF2B5EF4-FFF2-40B4-BE49-F238E27FC236}">
                <a16:creationId xmlns:a16="http://schemas.microsoft.com/office/drawing/2014/main" id="{8182A2CC-0479-43F0-8342-29D23FDBF2EF}"/>
              </a:ext>
            </a:extLst>
          </p:cNvPr>
          <p:cNvPicPr>
            <a:picLocks noChangeAspect="1"/>
          </p:cNvPicPr>
          <p:nvPr/>
        </p:nvPicPr>
        <p:blipFill>
          <a:blip r:embed="rId2"/>
          <a:stretch>
            <a:fillRect/>
          </a:stretch>
        </p:blipFill>
        <p:spPr>
          <a:xfrm>
            <a:off x="-1" y="1378062"/>
            <a:ext cx="12192000" cy="2689765"/>
          </a:xfrm>
          <a:prstGeom prst="rect">
            <a:avLst/>
          </a:prstGeom>
        </p:spPr>
      </p:pic>
    </p:spTree>
    <p:extLst>
      <p:ext uri="{BB962C8B-B14F-4D97-AF65-F5344CB8AC3E}">
        <p14:creationId xmlns:p14="http://schemas.microsoft.com/office/powerpoint/2010/main" val="4180424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Ключове слово </a:t>
            </a:r>
            <a:r>
              <a:rPr lang="en-US" b="1" dirty="0"/>
              <a:t>return</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Для </a:t>
            </a:r>
            <a:r>
              <a:rPr lang="ru-RU" sz="1800" b="1" dirty="0" err="1">
                <a:highlight>
                  <a:srgbClr val="00FF00"/>
                </a:highlight>
              </a:rPr>
              <a:t>повернення</a:t>
            </a:r>
            <a:r>
              <a:rPr lang="ru-RU" sz="1800" b="1" dirty="0">
                <a:highlight>
                  <a:srgbClr val="00FF00"/>
                </a:highlight>
              </a:rPr>
              <a:t> </a:t>
            </a:r>
            <a:r>
              <a:rPr lang="ru-RU" sz="1800" b="1" dirty="0" err="1">
                <a:highlight>
                  <a:srgbClr val="00FF00"/>
                </a:highlight>
              </a:rPr>
              <a:t>Значення</a:t>
            </a:r>
            <a:r>
              <a:rPr lang="ru-RU" sz="1800" b="1" dirty="0">
                <a:highlight>
                  <a:srgbClr val="00FF00"/>
                </a:highlight>
              </a:rPr>
              <a:t> з </a:t>
            </a:r>
            <a:r>
              <a:rPr lang="ru-RU" sz="1800" b="1" dirty="0" err="1">
                <a:highlight>
                  <a:srgbClr val="00FF00"/>
                </a:highlight>
              </a:rPr>
              <a:t>функції</a:t>
            </a:r>
            <a:r>
              <a:rPr lang="ru-RU" sz="1800" b="1" dirty="0">
                <a:highlight>
                  <a:srgbClr val="00FF00"/>
                </a:highlight>
              </a:rPr>
              <a:t> </a:t>
            </a:r>
            <a:r>
              <a:rPr lang="ru-RU" sz="1800" dirty="0"/>
              <a:t>в </a:t>
            </a:r>
            <a:r>
              <a:rPr lang="ru-RU" sz="1800" dirty="0" err="1"/>
              <a:t>програму</a:t>
            </a:r>
            <a:r>
              <a:rPr lang="ru-RU" sz="1800" dirty="0"/>
              <a:t> на те </a:t>
            </a:r>
            <a:r>
              <a:rPr lang="ru-RU" sz="1800" dirty="0" err="1"/>
              <a:t>місце</a:t>
            </a:r>
            <a:r>
              <a:rPr lang="ru-RU" sz="1800" dirty="0"/>
              <a:t>, з </a:t>
            </a:r>
            <a:r>
              <a:rPr lang="ru-RU" sz="1800" dirty="0" err="1"/>
              <a:t>якого</a:t>
            </a:r>
            <a:r>
              <a:rPr lang="ru-RU" sz="1800" dirty="0"/>
              <a:t> </a:t>
            </a:r>
            <a:r>
              <a:rPr lang="ru-RU" sz="1800" dirty="0" err="1"/>
              <a:t>було</a:t>
            </a:r>
            <a:r>
              <a:rPr lang="ru-RU" sz="1800" dirty="0"/>
              <a:t> </a:t>
            </a:r>
            <a:r>
              <a:rPr lang="ru-RU" sz="1800" dirty="0" err="1"/>
              <a:t>викликано</a:t>
            </a:r>
            <a:r>
              <a:rPr lang="ru-RU" sz="1800" dirty="0"/>
              <a:t> </a:t>
            </a:r>
            <a:r>
              <a:rPr lang="ru-RU" sz="1800" dirty="0" err="1"/>
              <a:t>цю</a:t>
            </a:r>
            <a:r>
              <a:rPr lang="ru-RU" sz="1800" dirty="0"/>
              <a:t> </a:t>
            </a:r>
            <a:r>
              <a:rPr lang="ru-RU" sz="1800" dirty="0" err="1"/>
              <a:t>функцію</a:t>
            </a:r>
            <a:r>
              <a:rPr lang="ru-RU" sz="1800" dirty="0"/>
              <a:t>, </a:t>
            </a:r>
            <a:r>
              <a:rPr lang="ru-RU" sz="1800" dirty="0" err="1"/>
              <a:t>використовується</a:t>
            </a:r>
            <a:r>
              <a:rPr lang="ru-RU" sz="1800" dirty="0"/>
              <a:t> оператор </a:t>
            </a:r>
            <a:r>
              <a:rPr lang="ru-RU" sz="1800" dirty="0" err="1">
                <a:solidFill>
                  <a:schemeClr val="accent5">
                    <a:lumMod val="75000"/>
                  </a:schemeClr>
                </a:solidFill>
                <a:latin typeface="Consolas" panose="020B0609020204030204" pitchFamily="49" charset="0"/>
              </a:rPr>
              <a:t>return</a:t>
            </a:r>
            <a:r>
              <a:rPr lang="ru-RU" sz="1800" dirty="0"/>
              <a:t>. Синтаксис </a:t>
            </a:r>
            <a:r>
              <a:rPr lang="ru-RU" sz="1800" dirty="0" err="1"/>
              <a:t>повернення</a:t>
            </a:r>
            <a:r>
              <a:rPr lang="ru-RU" sz="1800" dirty="0"/>
              <a:t> </a:t>
            </a:r>
            <a:r>
              <a:rPr lang="ru-RU" sz="1800" dirty="0" err="1"/>
              <a:t>такий</a:t>
            </a:r>
            <a:r>
              <a:rPr lang="ru-RU" sz="1800" dirty="0"/>
              <a:t>:</a:t>
            </a:r>
            <a:r>
              <a:rPr lang="en-US" sz="1800" dirty="0"/>
              <a:t> </a:t>
            </a:r>
            <a:r>
              <a:rPr lang="en-US" sz="1800" dirty="0">
                <a:solidFill>
                  <a:schemeClr val="accent5">
                    <a:lumMod val="75000"/>
                  </a:schemeClr>
                </a:solidFill>
                <a:latin typeface="Consolas" panose="020B0609020204030204" pitchFamily="49" charset="0"/>
              </a:rPr>
              <a:t>return </a:t>
            </a:r>
            <a:r>
              <a:rPr lang="uk-UA" sz="1800" dirty="0">
                <a:solidFill>
                  <a:schemeClr val="accent5">
                    <a:lumMod val="75000"/>
                  </a:schemeClr>
                </a:solidFill>
                <a:latin typeface="Consolas" panose="020B0609020204030204" pitchFamily="49" charset="0"/>
              </a:rPr>
              <a:t>значення;</a:t>
            </a: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Якщо</a:t>
            </a:r>
            <a:r>
              <a:rPr lang="ru-RU" sz="1800" dirty="0"/>
              <a:t> </a:t>
            </a:r>
            <a:r>
              <a:rPr lang="ru-RU" sz="1800" dirty="0" err="1"/>
              <a:t>функція</a:t>
            </a:r>
            <a:r>
              <a:rPr lang="ru-RU" sz="1800" dirty="0"/>
              <a:t> не </a:t>
            </a:r>
            <a:r>
              <a:rPr lang="ru-RU" sz="1800" dirty="0" err="1"/>
              <a:t>повертає</a:t>
            </a:r>
            <a:r>
              <a:rPr lang="ru-RU" sz="1800" dirty="0"/>
              <a:t> </a:t>
            </a:r>
            <a:r>
              <a:rPr lang="ru-RU" sz="1800" dirty="0" err="1"/>
              <a:t>жодних</a:t>
            </a:r>
            <a:r>
              <a:rPr lang="ru-RU" sz="1800" dirty="0"/>
              <a:t> </a:t>
            </a:r>
            <a:r>
              <a:rPr lang="ru-RU" sz="1800" dirty="0" err="1"/>
              <a:t>значень</a:t>
            </a:r>
            <a:r>
              <a:rPr lang="ru-RU" sz="1800" dirty="0"/>
              <a:t>, то оператор </a:t>
            </a:r>
            <a:r>
              <a:rPr lang="ru-RU" sz="1800" dirty="0" err="1">
                <a:solidFill>
                  <a:schemeClr val="accent5">
                    <a:lumMod val="75000"/>
                  </a:schemeClr>
                </a:solidFill>
                <a:latin typeface="Consolas" panose="020B0609020204030204" pitchFamily="49" charset="0"/>
              </a:rPr>
              <a:t>return</a:t>
            </a:r>
            <a:r>
              <a:rPr lang="ru-RU" sz="1800" dirty="0"/>
              <a:t> </a:t>
            </a:r>
            <a:r>
              <a:rPr lang="ru-RU" sz="1800" dirty="0" err="1"/>
              <a:t>можна</a:t>
            </a:r>
            <a:r>
              <a:rPr lang="ru-RU" sz="1800" dirty="0"/>
              <a:t> </a:t>
            </a:r>
            <a:r>
              <a:rPr lang="ru-RU" sz="1800" dirty="0" err="1"/>
              <a:t>використовувати</a:t>
            </a:r>
            <a:r>
              <a:rPr lang="ru-RU" sz="1800" dirty="0"/>
              <a:t> просто для </a:t>
            </a:r>
            <a:r>
              <a:rPr lang="ru-RU" sz="1800" dirty="0" err="1"/>
              <a:t>зупинки</a:t>
            </a:r>
            <a:r>
              <a:rPr lang="ru-RU" sz="1800" dirty="0"/>
              <a:t> </a:t>
            </a:r>
            <a:r>
              <a:rPr lang="ru-RU" sz="1800" dirty="0" err="1"/>
              <a:t>функції</a:t>
            </a:r>
            <a:r>
              <a:rPr lang="ru-RU" sz="1800" dirty="0"/>
              <a:t>, для </a:t>
            </a:r>
            <a:r>
              <a:rPr lang="ru-RU" sz="1800" dirty="0" err="1"/>
              <a:t>цього</a:t>
            </a:r>
            <a:r>
              <a:rPr lang="ru-RU" sz="1800" dirty="0"/>
              <a:t> просто </a:t>
            </a:r>
            <a:r>
              <a:rPr lang="ru-RU" sz="1800" dirty="0" err="1"/>
              <a:t>пишемо</a:t>
            </a:r>
            <a:r>
              <a:rPr lang="ru-RU" sz="1800" dirty="0"/>
              <a:t>:</a:t>
            </a:r>
            <a:endParaRPr lang="en-US"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return; // </a:t>
            </a:r>
            <a:r>
              <a:rPr lang="ru-RU" sz="1800" dirty="0">
                <a:solidFill>
                  <a:schemeClr val="accent5">
                    <a:lumMod val="75000"/>
                  </a:schemeClr>
                </a:solidFill>
                <a:latin typeface="Consolas" panose="020B0609020204030204" pitchFamily="49" charset="0"/>
              </a:rPr>
              <a:t>у </a:t>
            </a:r>
            <a:r>
              <a:rPr lang="ru-RU" sz="1800" dirty="0" err="1">
                <a:solidFill>
                  <a:schemeClr val="accent5">
                    <a:lumMod val="75000"/>
                  </a:schemeClr>
                </a:solidFill>
                <a:latin typeface="Consolas" panose="020B0609020204030204" pitchFamily="49" charset="0"/>
              </a:rPr>
              <a:t>цьому</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випадку</a:t>
            </a:r>
            <a:r>
              <a:rPr lang="ru-RU" sz="1800" dirty="0">
                <a:solidFill>
                  <a:schemeClr val="accent5">
                    <a:lumMod val="75000"/>
                  </a:schemeClr>
                </a:solidFill>
                <a:latin typeface="Consolas" panose="020B0609020204030204" pitchFamily="49" charset="0"/>
              </a:rPr>
              <a:t> </a:t>
            </a:r>
            <a:r>
              <a:rPr lang="en-US" sz="1800" dirty="0">
                <a:solidFill>
                  <a:schemeClr val="accent5">
                    <a:lumMod val="75000"/>
                  </a:schemeClr>
                </a:solidFill>
                <a:latin typeface="Consolas" panose="020B0609020204030204" pitchFamily="49" charset="0"/>
              </a:rPr>
              <a:t>return </a:t>
            </a:r>
            <a:r>
              <a:rPr lang="ru-RU" sz="1800" dirty="0" err="1">
                <a:solidFill>
                  <a:schemeClr val="accent5">
                    <a:lumMod val="75000"/>
                  </a:schemeClr>
                </a:solidFill>
                <a:latin typeface="Consolas" panose="020B0609020204030204" pitchFamily="49" charset="0"/>
              </a:rPr>
              <a:t>відпрацює</a:t>
            </a:r>
            <a:r>
              <a:rPr lang="ru-RU" sz="1800" dirty="0">
                <a:solidFill>
                  <a:schemeClr val="accent5">
                    <a:lumMod val="75000"/>
                  </a:schemeClr>
                </a:solidFill>
                <a:latin typeface="Consolas" panose="020B0609020204030204" pitchFamily="49" charset="0"/>
              </a:rPr>
              <a:t> для</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        </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функції</a:t>
            </a:r>
            <a:r>
              <a:rPr lang="ru-RU" sz="1800" dirty="0">
                <a:solidFill>
                  <a:schemeClr val="accent5">
                    <a:lumMod val="75000"/>
                  </a:schemeClr>
                </a:solidFill>
                <a:latin typeface="Consolas" panose="020B0609020204030204" pitchFamily="49" charset="0"/>
              </a:rPr>
              <a:t>, як </a:t>
            </a:r>
            <a:r>
              <a:rPr lang="en-US" sz="1800" dirty="0">
                <a:solidFill>
                  <a:schemeClr val="accent5">
                    <a:lumMod val="75000"/>
                  </a:schemeClr>
                </a:solidFill>
                <a:latin typeface="Consolas" panose="020B0609020204030204" pitchFamily="49" charset="0"/>
              </a:rPr>
              <a:t>break </a:t>
            </a:r>
            <a:r>
              <a:rPr lang="ru-RU" sz="1800" dirty="0">
                <a:solidFill>
                  <a:schemeClr val="accent5">
                    <a:lumMod val="75000"/>
                  </a:schemeClr>
                </a:solidFill>
                <a:latin typeface="Consolas" panose="020B0609020204030204" pitchFamily="49" charset="0"/>
              </a:rPr>
              <a:t>для циклу.</a:t>
            </a: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r>
              <a:rPr lang="uk-UA" sz="1800" dirty="0"/>
              <a:t>Запам'ятайте важливі моменти поводження з </a:t>
            </a:r>
            <a:r>
              <a:rPr lang="en-US" sz="1800" dirty="0">
                <a:solidFill>
                  <a:schemeClr val="accent5">
                    <a:lumMod val="75000"/>
                  </a:schemeClr>
                </a:solidFill>
                <a:latin typeface="Consolas" panose="020B0609020204030204" pitchFamily="49" charset="0"/>
              </a:rPr>
              <a:t>return</a:t>
            </a:r>
            <a:r>
              <a:rPr lang="en-US" sz="1800" dirty="0"/>
              <a:t>: </a:t>
            </a:r>
          </a:p>
          <a:p>
            <a:pPr marL="540000" indent="360000">
              <a:lnSpc>
                <a:spcPct val="150000"/>
              </a:lnSpc>
              <a:spcBef>
                <a:spcPts val="0"/>
              </a:spcBef>
              <a:buNone/>
            </a:pPr>
            <a:r>
              <a:rPr lang="en-US" sz="1800" dirty="0"/>
              <a:t>1. </a:t>
            </a:r>
            <a:r>
              <a:rPr lang="uk-UA" sz="1800" dirty="0"/>
              <a:t>Операторів повертання може бути декілька (залежно від ситуації), але відпрацює тільки один із них. </a:t>
            </a:r>
            <a:endParaRPr lang="en-US" sz="1800" dirty="0"/>
          </a:p>
          <a:p>
            <a:pPr marL="540000" indent="360000">
              <a:lnSpc>
                <a:spcPct val="150000"/>
              </a:lnSpc>
              <a:spcBef>
                <a:spcPts val="0"/>
              </a:spcBef>
              <a:buNone/>
            </a:pPr>
            <a:r>
              <a:rPr lang="uk-UA" sz="1800" dirty="0"/>
              <a:t>2. Якщо спрацював </a:t>
            </a:r>
            <a:r>
              <a:rPr lang="en-US" sz="1800" dirty="0">
                <a:solidFill>
                  <a:schemeClr val="accent5">
                    <a:lumMod val="75000"/>
                  </a:schemeClr>
                </a:solidFill>
                <a:latin typeface="Consolas" panose="020B0609020204030204" pitchFamily="49" charset="0"/>
              </a:rPr>
              <a:t>return</a:t>
            </a:r>
            <a:r>
              <a:rPr lang="en-US" sz="1800" dirty="0"/>
              <a:t> (</a:t>
            </a:r>
            <a:r>
              <a:rPr lang="uk-UA" sz="1800" dirty="0"/>
              <a:t>незалежно від форми), усе, що розташоване у функції нижче за нього, уже не відпрацює. </a:t>
            </a:r>
            <a:endParaRPr lang="en-US" sz="1800" dirty="0"/>
          </a:p>
          <a:p>
            <a:pPr marL="540000" indent="360000">
              <a:lnSpc>
                <a:spcPct val="150000"/>
              </a:lnSpc>
              <a:spcBef>
                <a:spcPts val="0"/>
              </a:spcBef>
              <a:buNone/>
            </a:pPr>
            <a:r>
              <a:rPr lang="uk-UA" sz="1800" dirty="0"/>
              <a:t>3. Якщо тип функції повернення не є </a:t>
            </a:r>
            <a:r>
              <a:rPr lang="en-US" sz="1800" dirty="0">
                <a:solidFill>
                  <a:schemeClr val="accent5">
                    <a:lumMod val="75000"/>
                  </a:schemeClr>
                </a:solidFill>
                <a:latin typeface="Consolas" panose="020B0609020204030204" pitchFamily="49" charset="0"/>
              </a:rPr>
              <a:t>void</a:t>
            </a:r>
            <a:r>
              <a:rPr lang="en-US" sz="1800" dirty="0"/>
              <a:t>, </a:t>
            </a:r>
            <a:r>
              <a:rPr lang="uk-UA" sz="1800" dirty="0"/>
              <a:t>то необхідно ЗАВЖДИ використовувати форму: </a:t>
            </a:r>
            <a:r>
              <a:rPr lang="en-US" sz="1800" dirty="0">
                <a:solidFill>
                  <a:schemeClr val="accent5">
                    <a:lumMod val="75000"/>
                  </a:schemeClr>
                </a:solidFill>
                <a:latin typeface="Consolas" panose="020B0609020204030204" pitchFamily="49" charset="0"/>
              </a:rPr>
              <a:t>return </a:t>
            </a:r>
            <a:r>
              <a:rPr lang="uk-UA" sz="1800" dirty="0">
                <a:solidFill>
                  <a:schemeClr val="accent5">
                    <a:lumMod val="75000"/>
                  </a:schemeClr>
                </a:solidFill>
                <a:latin typeface="Consolas" panose="020B0609020204030204" pitchFamily="49" charset="0"/>
              </a:rPr>
              <a:t>значення; </a:t>
            </a:r>
            <a:endParaRPr lang="ru-RU"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endParaRPr lang="ru-RU"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2428604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Вивід</a:t>
            </a:r>
            <a:r>
              <a:rPr lang="ru-RU" b="1" dirty="0"/>
              <a:t> </a:t>
            </a:r>
            <a:r>
              <a:rPr lang="ru-RU" b="1" dirty="0" err="1"/>
              <a:t>типів</a:t>
            </a:r>
            <a:r>
              <a:rPr lang="ru-RU" b="1" dirty="0"/>
              <a:t> в C++11</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Зверніть увагу, це </a:t>
            </a:r>
            <a:r>
              <a:rPr lang="uk-UA" sz="1800" b="1" dirty="0">
                <a:highlight>
                  <a:srgbClr val="00FF00"/>
                </a:highlight>
              </a:rPr>
              <a:t>працює тільки з </a:t>
            </a:r>
            <a:r>
              <a:rPr lang="uk-UA" sz="1800" b="1" dirty="0" err="1">
                <a:highlight>
                  <a:srgbClr val="00FF00"/>
                </a:highlight>
              </a:rPr>
              <a:t>ініціалізованими</a:t>
            </a:r>
            <a:r>
              <a:rPr lang="uk-UA" sz="1800" b="1" dirty="0">
                <a:highlight>
                  <a:srgbClr val="00FF00"/>
                </a:highlight>
              </a:rPr>
              <a:t> змінними</a:t>
            </a:r>
            <a:r>
              <a:rPr lang="uk-UA" sz="1800" dirty="0"/>
              <a:t>. Змінні, оголошені без ініціалізації, не можуть використовувати цю особливість (</a:t>
            </a:r>
            <a:r>
              <a:rPr lang="uk-UA" sz="1800" b="1" dirty="0">
                <a:highlight>
                  <a:srgbClr val="FFFF00"/>
                </a:highlight>
              </a:rPr>
              <a:t>оскільки немає </a:t>
            </a:r>
            <a:r>
              <a:rPr lang="uk-UA" sz="1800" b="1" dirty="0" err="1">
                <a:highlight>
                  <a:srgbClr val="FFFF00"/>
                </a:highlight>
              </a:rPr>
              <a:t>ініціалізованого</a:t>
            </a:r>
            <a:r>
              <a:rPr lang="uk-UA" sz="1800" b="1" dirty="0">
                <a:highlight>
                  <a:srgbClr val="FFFF00"/>
                </a:highlight>
              </a:rPr>
              <a:t> значення, компілятор не може зрозуміти, який тип даних присвоїти змінній</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Використовуючи ключове слово </a:t>
            </a:r>
            <a:r>
              <a:rPr lang="en-US" sz="1800" dirty="0">
                <a:solidFill>
                  <a:schemeClr val="accent5">
                    <a:lumMod val="75000"/>
                  </a:schemeClr>
                </a:solidFill>
                <a:latin typeface="Consolas" panose="020B0609020204030204" pitchFamily="49" charset="0"/>
              </a:rPr>
              <a:t>auto</a:t>
            </a:r>
            <a:r>
              <a:rPr lang="en-US" sz="1800" dirty="0"/>
              <a:t> </a:t>
            </a:r>
            <a:r>
              <a:rPr lang="uk-UA" sz="1800" dirty="0"/>
              <a:t>замість фундаментальних типів даних, ми не заощадимо багато часу чи зусиль, але на наступних </a:t>
            </a:r>
            <a:r>
              <a:rPr lang="uk-UA" sz="1800" dirty="0" err="1"/>
              <a:t>уроках</a:t>
            </a:r>
            <a:r>
              <a:rPr lang="uk-UA" sz="1800" dirty="0"/>
              <a:t>, коли типи даних будуть більш складними і довгими, ключове слово </a:t>
            </a:r>
            <a:r>
              <a:rPr lang="en-US" sz="1800" dirty="0">
                <a:solidFill>
                  <a:schemeClr val="accent5">
                    <a:lumMod val="75000"/>
                  </a:schemeClr>
                </a:solidFill>
                <a:latin typeface="Consolas" panose="020B0609020204030204" pitchFamily="49" charset="0"/>
              </a:rPr>
              <a:t>auto</a:t>
            </a:r>
            <a:r>
              <a:rPr lang="en-US" sz="1800" dirty="0"/>
              <a:t> </a:t>
            </a:r>
            <a:r>
              <a:rPr lang="uk-UA" sz="1800" dirty="0"/>
              <a:t>може дуже стати в нагоді.</a:t>
            </a:r>
          </a:p>
        </p:txBody>
      </p:sp>
    </p:spTree>
    <p:extLst>
      <p:ext uri="{BB962C8B-B14F-4D97-AF65-F5344CB8AC3E}">
        <p14:creationId xmlns:p14="http://schemas.microsoft.com/office/powerpoint/2010/main" val="9542308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Ключове</a:t>
            </a:r>
            <a:r>
              <a:rPr lang="ru-RU" b="1" dirty="0"/>
              <a:t> слово </a:t>
            </a:r>
            <a:r>
              <a:rPr lang="ru-RU" b="1" dirty="0" err="1"/>
              <a:t>auto</a:t>
            </a:r>
            <a:r>
              <a:rPr lang="ru-RU" b="1" dirty="0"/>
              <a:t> і </a:t>
            </a:r>
            <a:r>
              <a:rPr lang="ru-RU" b="1" dirty="0" err="1"/>
              <a:t>параметри</a:t>
            </a:r>
            <a:r>
              <a:rPr lang="ru-RU" b="1" dirty="0"/>
              <a:t> </a:t>
            </a:r>
            <a:r>
              <a:rPr lang="ru-RU" b="1" dirty="0" err="1"/>
              <a:t>функцій</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Багато</a:t>
            </a:r>
            <a:r>
              <a:rPr lang="ru-RU" sz="1800" dirty="0"/>
              <a:t> </a:t>
            </a:r>
            <a:r>
              <a:rPr lang="ru-RU" sz="1800" dirty="0" err="1"/>
              <a:t>початківців</a:t>
            </a:r>
            <a:r>
              <a:rPr lang="ru-RU" sz="1800" dirty="0"/>
              <a:t> </a:t>
            </a:r>
            <a:r>
              <a:rPr lang="ru-RU" sz="1800" dirty="0" err="1"/>
              <a:t>намагаються</a:t>
            </a:r>
            <a:r>
              <a:rPr lang="ru-RU" sz="1800" dirty="0"/>
              <a:t> </a:t>
            </a:r>
            <a:r>
              <a:rPr lang="ru-RU" sz="1800" dirty="0" err="1"/>
              <a:t>зробити</a:t>
            </a:r>
            <a:r>
              <a:rPr lang="ru-RU" sz="1800" dirty="0"/>
              <a:t> </a:t>
            </a:r>
            <a:r>
              <a:rPr lang="ru-RU" sz="1800" dirty="0" err="1"/>
              <a:t>щось</a:t>
            </a:r>
            <a:r>
              <a:rPr lang="ru-RU" sz="1800" dirty="0"/>
              <a:t> на </a:t>
            </a:r>
            <a:r>
              <a:rPr lang="ru-RU" sz="1800" dirty="0" err="1"/>
              <a:t>кшталт</a:t>
            </a:r>
            <a:r>
              <a:rPr lang="ru-RU" sz="1800" dirty="0"/>
              <a:t> </a:t>
            </a:r>
            <a:r>
              <a:rPr lang="ru-RU" sz="1800" dirty="0" err="1"/>
              <a:t>наступного</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highlight>
                  <a:srgbClr val="FFFF00"/>
                </a:highlight>
              </a:rPr>
              <a:t>Це</a:t>
            </a:r>
            <a:r>
              <a:rPr lang="ru-RU" sz="1800" b="1" dirty="0">
                <a:highlight>
                  <a:srgbClr val="FFFF00"/>
                </a:highlight>
              </a:rPr>
              <a:t> не </a:t>
            </a:r>
            <a:r>
              <a:rPr lang="ru-RU" sz="1800" b="1" dirty="0" err="1">
                <a:highlight>
                  <a:srgbClr val="FFFF00"/>
                </a:highlight>
              </a:rPr>
              <a:t>спрацює</a:t>
            </a:r>
            <a:r>
              <a:rPr lang="ru-RU" sz="1800" dirty="0"/>
              <a:t>, тому </a:t>
            </a:r>
            <a:r>
              <a:rPr lang="ru-RU" sz="1800" dirty="0" err="1"/>
              <a:t>що</a:t>
            </a:r>
            <a:r>
              <a:rPr lang="ru-RU" sz="1800" dirty="0"/>
              <a:t> </a:t>
            </a:r>
            <a:r>
              <a:rPr lang="ru-RU" sz="1800" dirty="0" err="1"/>
              <a:t>компілятор</a:t>
            </a:r>
            <a:r>
              <a:rPr lang="ru-RU" sz="1800" dirty="0"/>
              <a:t> не </a:t>
            </a:r>
            <a:r>
              <a:rPr lang="ru-RU" sz="1800" dirty="0" err="1"/>
              <a:t>може</a:t>
            </a:r>
            <a:r>
              <a:rPr lang="ru-RU" sz="1800" dirty="0"/>
              <a:t> </a:t>
            </a:r>
            <a:r>
              <a:rPr lang="ru-RU" sz="1800" dirty="0" err="1"/>
              <a:t>визначити</a:t>
            </a:r>
            <a:r>
              <a:rPr lang="ru-RU" sz="1800" dirty="0"/>
              <a:t> типи </a:t>
            </a:r>
            <a:r>
              <a:rPr lang="ru-RU" sz="1800" dirty="0" err="1"/>
              <a:t>даних</a:t>
            </a:r>
            <a:r>
              <a:rPr lang="ru-RU" sz="1800" dirty="0"/>
              <a:t> для </a:t>
            </a:r>
            <a:r>
              <a:rPr lang="ru-RU" sz="1800" dirty="0" err="1"/>
              <a:t>параметрів</a:t>
            </a:r>
            <a:r>
              <a:rPr lang="ru-RU" sz="1800" dirty="0"/>
              <a:t> </a:t>
            </a:r>
            <a:r>
              <a:rPr lang="ru-RU" sz="1800" dirty="0" err="1"/>
              <a:t>функції</a:t>
            </a:r>
            <a:r>
              <a:rPr lang="ru-RU" sz="1800" dirty="0"/>
              <a:t> </a:t>
            </a:r>
            <a:r>
              <a:rPr lang="ru-RU" sz="1800" dirty="0">
                <a:solidFill>
                  <a:schemeClr val="accent5">
                    <a:lumMod val="75000"/>
                  </a:schemeClr>
                </a:solidFill>
                <a:latin typeface="Consolas" panose="020B0609020204030204" pitchFamily="49" charset="0"/>
              </a:rPr>
              <a:t>a</a:t>
            </a:r>
            <a:r>
              <a:rPr lang="ru-RU" sz="1800" dirty="0"/>
              <a:t> і </a:t>
            </a:r>
            <a:r>
              <a:rPr lang="ru-RU" sz="1800" dirty="0">
                <a:solidFill>
                  <a:schemeClr val="accent5">
                    <a:lumMod val="75000"/>
                  </a:schemeClr>
                </a:solidFill>
                <a:latin typeface="Consolas" panose="020B0609020204030204" pitchFamily="49" charset="0"/>
              </a:rPr>
              <a:t>b</a:t>
            </a:r>
            <a:r>
              <a:rPr lang="ru-RU" sz="1800" dirty="0"/>
              <a:t> </a:t>
            </a:r>
            <a:r>
              <a:rPr lang="ru-RU" sz="1800" dirty="0" err="1"/>
              <a:t>під</a:t>
            </a:r>
            <a:r>
              <a:rPr lang="ru-RU" sz="1800" dirty="0"/>
              <a:t> час </a:t>
            </a:r>
            <a:r>
              <a:rPr lang="ru-RU" sz="1800" dirty="0" err="1"/>
              <a:t>компіляції</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err="1">
                <a:highlight>
                  <a:srgbClr val="00FFFF"/>
                </a:highlight>
              </a:rPr>
              <a:t>Якщо</a:t>
            </a:r>
            <a:r>
              <a:rPr lang="ru-RU" sz="1800" b="1" dirty="0">
                <a:highlight>
                  <a:srgbClr val="00FFFF"/>
                </a:highlight>
              </a:rPr>
              <a:t> </a:t>
            </a:r>
            <a:r>
              <a:rPr lang="ru-RU" sz="1800" b="1" dirty="0" err="1">
                <a:highlight>
                  <a:srgbClr val="00FFFF"/>
                </a:highlight>
              </a:rPr>
              <a:t>ви</a:t>
            </a:r>
            <a:r>
              <a:rPr lang="ru-RU" sz="1800" b="1" dirty="0">
                <a:highlight>
                  <a:srgbClr val="00FFFF"/>
                </a:highlight>
              </a:rPr>
              <a:t> </a:t>
            </a:r>
            <a:r>
              <a:rPr lang="ru-RU" sz="1800" b="1" dirty="0" err="1">
                <a:highlight>
                  <a:srgbClr val="00FFFF"/>
                </a:highlight>
              </a:rPr>
              <a:t>хочете</a:t>
            </a:r>
            <a:r>
              <a:rPr lang="ru-RU" sz="1800" b="1" dirty="0">
                <a:highlight>
                  <a:srgbClr val="00FFFF"/>
                </a:highlight>
              </a:rPr>
              <a:t> </a:t>
            </a:r>
            <a:r>
              <a:rPr lang="ru-RU" sz="1800" b="1" dirty="0" err="1">
                <a:highlight>
                  <a:srgbClr val="00FFFF"/>
                </a:highlight>
              </a:rPr>
              <a:t>створити</a:t>
            </a:r>
            <a:r>
              <a:rPr lang="ru-RU" sz="1800" b="1" dirty="0">
                <a:highlight>
                  <a:srgbClr val="00FFFF"/>
                </a:highlight>
              </a:rPr>
              <a:t> </a:t>
            </a:r>
            <a:r>
              <a:rPr lang="ru-RU" sz="1800" b="1" dirty="0" err="1">
                <a:highlight>
                  <a:srgbClr val="00FFFF"/>
                </a:highlight>
              </a:rPr>
              <a:t>функцію</a:t>
            </a:r>
            <a:r>
              <a:rPr lang="ru-RU" sz="1800" b="1" dirty="0">
                <a:highlight>
                  <a:srgbClr val="00FFFF"/>
                </a:highlight>
              </a:rPr>
              <a:t>, яка </a:t>
            </a:r>
            <a:r>
              <a:rPr lang="ru-RU" sz="1800" b="1" dirty="0" err="1">
                <a:highlight>
                  <a:srgbClr val="00FFFF"/>
                </a:highlight>
              </a:rPr>
              <a:t>працюватиме</a:t>
            </a:r>
            <a:r>
              <a:rPr lang="ru-RU" sz="1800" b="1" dirty="0">
                <a:highlight>
                  <a:srgbClr val="00FFFF"/>
                </a:highlight>
              </a:rPr>
              <a:t> з </a:t>
            </a:r>
            <a:r>
              <a:rPr lang="ru-RU" sz="1800" b="1" dirty="0" err="1">
                <a:highlight>
                  <a:srgbClr val="00FFFF"/>
                </a:highlight>
              </a:rPr>
              <a:t>різними</a:t>
            </a:r>
            <a:r>
              <a:rPr lang="ru-RU" sz="1800" b="1" dirty="0">
                <a:highlight>
                  <a:srgbClr val="00FFFF"/>
                </a:highlight>
              </a:rPr>
              <a:t> типами </a:t>
            </a:r>
            <a:r>
              <a:rPr lang="ru-RU" sz="1800" b="1" dirty="0" err="1">
                <a:highlight>
                  <a:srgbClr val="00FFFF"/>
                </a:highlight>
              </a:rPr>
              <a:t>даних</a:t>
            </a:r>
            <a:r>
              <a:rPr lang="ru-RU" sz="1800" b="1" dirty="0">
                <a:highlight>
                  <a:srgbClr val="00FFFF"/>
                </a:highlight>
              </a:rPr>
              <a:t>, то вам </a:t>
            </a:r>
            <a:r>
              <a:rPr lang="ru-RU" sz="1800" b="1" dirty="0" err="1">
                <a:highlight>
                  <a:srgbClr val="00FFFF"/>
                </a:highlight>
              </a:rPr>
              <a:t>краще</a:t>
            </a:r>
            <a:r>
              <a:rPr lang="ru-RU" sz="1800" b="1" dirty="0">
                <a:highlight>
                  <a:srgbClr val="00FFFF"/>
                </a:highlight>
              </a:rPr>
              <a:t> </a:t>
            </a:r>
            <a:r>
              <a:rPr lang="ru-RU" sz="1800" b="1" dirty="0" err="1">
                <a:highlight>
                  <a:srgbClr val="00FFFF"/>
                </a:highlight>
              </a:rPr>
              <a:t>скористатися</a:t>
            </a:r>
            <a:r>
              <a:rPr lang="ru-RU" sz="1800" b="1" dirty="0">
                <a:highlight>
                  <a:srgbClr val="00FFFF"/>
                </a:highlight>
              </a:rPr>
              <a:t> шаблонами </a:t>
            </a:r>
            <a:r>
              <a:rPr lang="ru-RU" sz="1800" b="1" dirty="0" err="1">
                <a:highlight>
                  <a:srgbClr val="00FFFF"/>
                </a:highlight>
              </a:rPr>
              <a:t>функцій</a:t>
            </a:r>
            <a:r>
              <a:rPr lang="ru-RU" sz="1800" dirty="0"/>
              <a:t>, а не </a:t>
            </a:r>
            <a:r>
              <a:rPr lang="ru-RU" sz="1800" dirty="0" err="1"/>
              <a:t>виводом</a:t>
            </a:r>
            <a:r>
              <a:rPr lang="ru-RU" sz="1800" dirty="0"/>
              <a:t> типу. </a:t>
            </a:r>
            <a:r>
              <a:rPr lang="ru-RU" sz="1800" dirty="0" err="1"/>
              <a:t>Це</a:t>
            </a:r>
            <a:r>
              <a:rPr lang="ru-RU" sz="1800" dirty="0"/>
              <a:t> </a:t>
            </a:r>
            <a:r>
              <a:rPr lang="ru-RU" sz="1800" dirty="0" err="1"/>
              <a:t>обмеження</a:t>
            </a:r>
            <a:r>
              <a:rPr lang="ru-RU" sz="1800" dirty="0"/>
              <a:t>, </a:t>
            </a:r>
            <a:r>
              <a:rPr lang="ru-RU" sz="1800" dirty="0" err="1"/>
              <a:t>можливо</a:t>
            </a:r>
            <a:r>
              <a:rPr lang="ru-RU" sz="1800" dirty="0"/>
              <a:t>, </a:t>
            </a:r>
            <a:r>
              <a:rPr lang="ru-RU" sz="1800" dirty="0" err="1"/>
              <a:t>скасують</a:t>
            </a:r>
            <a:r>
              <a:rPr lang="ru-RU" sz="1800" dirty="0"/>
              <a:t> в </a:t>
            </a:r>
            <a:r>
              <a:rPr lang="ru-RU" sz="1800" dirty="0" err="1"/>
              <a:t>майбутніх</a:t>
            </a:r>
            <a:r>
              <a:rPr lang="ru-RU" sz="1800" dirty="0"/>
              <a:t> </a:t>
            </a:r>
            <a:r>
              <a:rPr lang="ru-RU" sz="1800" dirty="0" err="1"/>
              <a:t>версіях</a:t>
            </a:r>
            <a:r>
              <a:rPr lang="ru-RU" sz="1800" dirty="0"/>
              <a:t> </a:t>
            </a:r>
            <a:r>
              <a:rPr lang="ru-RU" sz="1800" dirty="0" err="1"/>
              <a:t>мови</a:t>
            </a:r>
            <a:r>
              <a:rPr lang="ru-RU" sz="1800" dirty="0"/>
              <a:t> C++ (коли </a:t>
            </a:r>
            <a:r>
              <a:rPr lang="ru-RU" sz="1800" dirty="0" err="1">
                <a:solidFill>
                  <a:schemeClr val="accent5">
                    <a:lumMod val="75000"/>
                  </a:schemeClr>
                </a:solidFill>
                <a:latin typeface="Consolas" panose="020B0609020204030204" pitchFamily="49" charset="0"/>
              </a:rPr>
              <a:t>auto</a:t>
            </a:r>
            <a:r>
              <a:rPr lang="ru-RU" sz="1800" dirty="0"/>
              <a:t> буде </a:t>
            </a:r>
            <a:r>
              <a:rPr lang="ru-RU" sz="1800" dirty="0" err="1"/>
              <a:t>використовуватися</a:t>
            </a:r>
            <a:r>
              <a:rPr lang="ru-RU" sz="1800" dirty="0"/>
              <a:t> як </a:t>
            </a:r>
            <a:r>
              <a:rPr lang="ru-RU" sz="1800" dirty="0" err="1"/>
              <a:t>скорочений</a:t>
            </a:r>
            <a:r>
              <a:rPr lang="ru-RU" sz="1800" dirty="0"/>
              <a:t> </a:t>
            </a:r>
            <a:r>
              <a:rPr lang="ru-RU" sz="1800" dirty="0" err="1"/>
              <a:t>спосіб</a:t>
            </a:r>
            <a:r>
              <a:rPr lang="ru-RU" sz="1800" dirty="0"/>
              <a:t> </a:t>
            </a:r>
            <a:r>
              <a:rPr lang="ru-RU" sz="1800" dirty="0" err="1"/>
              <a:t>створення</a:t>
            </a:r>
            <a:r>
              <a:rPr lang="ru-RU" sz="1800" dirty="0"/>
              <a:t> </a:t>
            </a:r>
            <a:r>
              <a:rPr lang="ru-RU" sz="1800" dirty="0" err="1"/>
              <a:t>шаблонів</a:t>
            </a:r>
            <a:r>
              <a:rPr lang="ru-RU" sz="1800" dirty="0"/>
              <a:t> </a:t>
            </a:r>
            <a:r>
              <a:rPr lang="ru-RU" sz="1800" dirty="0" err="1"/>
              <a:t>функцій</a:t>
            </a:r>
            <a:r>
              <a:rPr lang="ru-RU" sz="1800" dirty="0"/>
              <a:t>), але в C++14 </a:t>
            </a:r>
            <a:r>
              <a:rPr lang="ru-RU" sz="1800" dirty="0" err="1"/>
              <a:t>це</a:t>
            </a:r>
            <a:r>
              <a:rPr lang="ru-RU" sz="1800" dirty="0"/>
              <a:t> не </a:t>
            </a:r>
            <a:r>
              <a:rPr lang="ru-RU" sz="1800" dirty="0" err="1"/>
              <a:t>працює</a:t>
            </a:r>
            <a:r>
              <a:rPr lang="ru-RU" sz="1800" dirty="0"/>
              <a:t>. </a:t>
            </a:r>
            <a:r>
              <a:rPr lang="ru-RU" sz="1800" dirty="0" err="1"/>
              <a:t>Єдиний</a:t>
            </a:r>
            <a:r>
              <a:rPr lang="ru-RU" sz="1800" dirty="0"/>
              <a:t> </a:t>
            </a:r>
            <a:r>
              <a:rPr lang="ru-RU" sz="1800" dirty="0" err="1"/>
              <a:t>виняток</a:t>
            </a:r>
            <a:r>
              <a:rPr lang="ru-RU" sz="1800" dirty="0"/>
              <a:t> — </a:t>
            </a:r>
            <a:r>
              <a:rPr lang="ru-RU" sz="1800" b="1" dirty="0">
                <a:highlight>
                  <a:srgbClr val="00FF00"/>
                </a:highlight>
              </a:rPr>
              <a:t>лямбда-</a:t>
            </a:r>
            <a:r>
              <a:rPr lang="ru-RU" sz="1800" b="1" dirty="0" err="1">
                <a:highlight>
                  <a:srgbClr val="00FF00"/>
                </a:highlight>
              </a:rPr>
              <a:t>вирази</a:t>
            </a:r>
            <a:r>
              <a:rPr lang="ru-RU" sz="1800" dirty="0"/>
              <a:t> (але </a:t>
            </a:r>
            <a:r>
              <a:rPr lang="ru-RU" sz="1800" dirty="0" err="1"/>
              <a:t>це</a:t>
            </a:r>
            <a:r>
              <a:rPr lang="ru-RU" sz="1800" dirty="0"/>
              <a:t> </a:t>
            </a:r>
            <a:r>
              <a:rPr lang="ru-RU" sz="1800" dirty="0" err="1"/>
              <a:t>вже</a:t>
            </a:r>
            <a:r>
              <a:rPr lang="ru-RU" sz="1800" dirty="0"/>
              <a:t> </a:t>
            </a:r>
            <a:r>
              <a:rPr lang="ru-RU" sz="1800" dirty="0" err="1"/>
              <a:t>інша</a:t>
            </a:r>
            <a:r>
              <a:rPr lang="ru-RU" sz="1800" dirty="0"/>
              <a:t> тема).</a:t>
            </a:r>
            <a:endParaRPr lang="uk-UA" sz="1800" dirty="0"/>
          </a:p>
        </p:txBody>
      </p:sp>
      <p:pic>
        <p:nvPicPr>
          <p:cNvPr id="5" name="Рисунок 4">
            <a:extLst>
              <a:ext uri="{FF2B5EF4-FFF2-40B4-BE49-F238E27FC236}">
                <a16:creationId xmlns:a16="http://schemas.microsoft.com/office/drawing/2014/main" id="{668FF332-E7FD-4A8A-8EBD-309E730A136A}"/>
              </a:ext>
            </a:extLst>
          </p:cNvPr>
          <p:cNvPicPr>
            <a:picLocks noChangeAspect="1"/>
          </p:cNvPicPr>
          <p:nvPr/>
        </p:nvPicPr>
        <p:blipFill>
          <a:blip r:embed="rId3"/>
          <a:stretch>
            <a:fillRect/>
          </a:stretch>
        </p:blipFill>
        <p:spPr>
          <a:xfrm>
            <a:off x="4017758" y="1480439"/>
            <a:ext cx="4156483" cy="2327631"/>
          </a:xfrm>
          <a:prstGeom prst="rect">
            <a:avLst/>
          </a:prstGeom>
        </p:spPr>
      </p:pic>
    </p:spTree>
    <p:extLst>
      <p:ext uri="{BB962C8B-B14F-4D97-AF65-F5344CB8AC3E}">
        <p14:creationId xmlns:p14="http://schemas.microsoft.com/office/powerpoint/2010/main" val="368592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Вивід</a:t>
            </a:r>
            <a:r>
              <a:rPr lang="ru-RU" b="1" dirty="0"/>
              <a:t> </a:t>
            </a:r>
            <a:r>
              <a:rPr lang="ru-RU" b="1" dirty="0" err="1"/>
              <a:t>типів</a:t>
            </a:r>
            <a:r>
              <a:rPr lang="ru-RU" b="1" dirty="0"/>
              <a:t> в C++14</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У C++14 </a:t>
            </a:r>
            <a:r>
              <a:rPr lang="ru-RU" sz="1800" dirty="0" err="1"/>
              <a:t>функціонал</a:t>
            </a:r>
            <a:r>
              <a:rPr lang="ru-RU" sz="1800" dirty="0"/>
              <a:t> </a:t>
            </a:r>
            <a:r>
              <a:rPr lang="ru-RU" sz="1800" dirty="0" err="1"/>
              <a:t>ключового</a:t>
            </a:r>
            <a:r>
              <a:rPr lang="ru-RU" sz="1800" dirty="0"/>
              <a:t> слова </a:t>
            </a:r>
            <a:r>
              <a:rPr lang="ru-RU" sz="1800" dirty="0" err="1">
                <a:solidFill>
                  <a:schemeClr val="accent5">
                    <a:lumMod val="75000"/>
                  </a:schemeClr>
                </a:solidFill>
                <a:latin typeface="Consolas" panose="020B0609020204030204" pitchFamily="49" charset="0"/>
              </a:rPr>
              <a:t>auto</a:t>
            </a:r>
            <a:r>
              <a:rPr lang="ru-RU" sz="1800" dirty="0"/>
              <a:t> </a:t>
            </a:r>
            <a:r>
              <a:rPr lang="ru-RU" sz="1800" dirty="0" err="1"/>
              <a:t>було</a:t>
            </a:r>
            <a:r>
              <a:rPr lang="ru-RU" sz="1800" dirty="0"/>
              <a:t> </a:t>
            </a:r>
            <a:r>
              <a:rPr lang="ru-RU" sz="1800" dirty="0" err="1"/>
              <a:t>розширено</a:t>
            </a:r>
            <a:r>
              <a:rPr lang="ru-RU" sz="1800" dirty="0"/>
              <a:t> </a:t>
            </a:r>
            <a:r>
              <a:rPr lang="ru-RU" sz="1800" b="1" dirty="0">
                <a:highlight>
                  <a:srgbClr val="00FF00"/>
                </a:highlight>
              </a:rPr>
              <a:t>до автоматичного </a:t>
            </a:r>
            <a:r>
              <a:rPr lang="ru-RU" sz="1800" b="1" dirty="0" err="1">
                <a:highlight>
                  <a:srgbClr val="00FF00"/>
                </a:highlight>
              </a:rPr>
              <a:t>визначення</a:t>
            </a:r>
            <a:r>
              <a:rPr lang="ru-RU" sz="1800" b="1" dirty="0">
                <a:highlight>
                  <a:srgbClr val="00FF00"/>
                </a:highlight>
              </a:rPr>
              <a:t> типу </a:t>
            </a:r>
            <a:r>
              <a:rPr lang="ru-RU" sz="1800" b="1" dirty="0" err="1">
                <a:highlight>
                  <a:srgbClr val="00FF00"/>
                </a:highlight>
              </a:rPr>
              <a:t>значення</a:t>
            </a:r>
            <a:r>
              <a:rPr lang="ru-RU" sz="1800" b="1" dirty="0">
                <a:highlight>
                  <a:srgbClr val="00FF00"/>
                </a:highlight>
              </a:rPr>
              <a:t>, </a:t>
            </a:r>
            <a:r>
              <a:rPr lang="ru-RU" sz="1800" b="1" dirty="0" err="1">
                <a:highlight>
                  <a:srgbClr val="00FF00"/>
                </a:highlight>
              </a:rPr>
              <a:t>що</a:t>
            </a:r>
            <a:r>
              <a:rPr lang="ru-RU" sz="1800" b="1" dirty="0">
                <a:highlight>
                  <a:srgbClr val="00FF00"/>
                </a:highlight>
              </a:rPr>
              <a:t> </a:t>
            </a:r>
            <a:r>
              <a:rPr lang="ru-RU" sz="1800" b="1" dirty="0" err="1">
                <a:highlight>
                  <a:srgbClr val="00FF00"/>
                </a:highlight>
              </a:rPr>
              <a:t>повертається</a:t>
            </a:r>
            <a:r>
              <a:rPr lang="ru-RU" sz="1800" b="1" dirty="0">
                <a:highlight>
                  <a:srgbClr val="00FF00"/>
                </a:highlight>
              </a:rPr>
              <a:t> з </a:t>
            </a:r>
            <a:r>
              <a:rPr lang="ru-RU" sz="1800" b="1" dirty="0" err="1">
                <a:highlight>
                  <a:srgbClr val="00FF00"/>
                </a:highlight>
              </a:rPr>
              <a:t>функції</a:t>
            </a:r>
            <a:r>
              <a:rPr lang="ru-RU" sz="1800" dirty="0"/>
              <a:t>. </a:t>
            </a:r>
            <a:r>
              <a:rPr lang="ru-RU" sz="1800" dirty="0" err="1"/>
              <a:t>Наприклад</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Оскільки вираз </a:t>
            </a:r>
            <a:r>
              <a:rPr lang="en-US" sz="1800" dirty="0">
                <a:solidFill>
                  <a:schemeClr val="accent5">
                    <a:lumMod val="75000"/>
                  </a:schemeClr>
                </a:solidFill>
                <a:latin typeface="Consolas" panose="020B0609020204030204" pitchFamily="49" charset="0"/>
              </a:rPr>
              <a:t>a − b</a:t>
            </a:r>
            <a:r>
              <a:rPr lang="en-US" sz="1800" dirty="0">
                <a:solidFill>
                  <a:schemeClr val="accent5">
                    <a:lumMod val="75000"/>
                  </a:schemeClr>
                </a:solidFill>
              </a:rPr>
              <a:t> </a:t>
            </a:r>
            <a:r>
              <a:rPr lang="uk-UA" sz="1800" dirty="0"/>
              <a:t>є типу </a:t>
            </a:r>
            <a:r>
              <a:rPr lang="en-US" sz="1800" dirty="0">
                <a:solidFill>
                  <a:schemeClr val="accent5">
                    <a:lumMod val="75000"/>
                  </a:schemeClr>
                </a:solidFill>
                <a:latin typeface="Consolas" panose="020B0609020204030204" pitchFamily="49" charset="0"/>
              </a:rPr>
              <a:t>int</a:t>
            </a:r>
            <a:r>
              <a:rPr lang="en-US" sz="1800" dirty="0"/>
              <a:t>, </a:t>
            </a:r>
            <a:r>
              <a:rPr lang="uk-UA" sz="1800" dirty="0"/>
              <a:t>то компілятор робить висновок, що і функція повинна бути типу </a:t>
            </a:r>
            <a:r>
              <a:rPr lang="en-US" sz="1800" dirty="0">
                <a:solidFill>
                  <a:schemeClr val="accent5">
                    <a:lumMod val="75000"/>
                  </a:schemeClr>
                </a:solidFill>
                <a:latin typeface="Consolas" panose="020B0609020204030204" pitchFamily="49" charset="0"/>
              </a:rPr>
              <a:t>int</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FFFF00"/>
                </a:highlight>
              </a:rPr>
              <a:t>Хоча це може здатися зручним, але я не рекомендую так робити</a:t>
            </a:r>
            <a:r>
              <a:rPr lang="uk-UA" sz="1800" dirty="0"/>
              <a:t>. Тип значення, що повертається з функції, допомагає зрозуміти </a:t>
            </a:r>
            <a:r>
              <a:rPr lang="uk-UA" sz="1800" dirty="0" err="1"/>
              <a:t>викликаючому</a:t>
            </a:r>
            <a:r>
              <a:rPr lang="uk-UA" sz="1800" dirty="0"/>
              <a:t> об’єкту, що саме функція повинна повертати. Якщо конкретний тип не вказано, то </a:t>
            </a:r>
            <a:r>
              <a:rPr lang="uk-UA" sz="1800" dirty="0" err="1"/>
              <a:t>викликаючий</a:t>
            </a:r>
            <a:r>
              <a:rPr lang="uk-UA" sz="1800" dirty="0"/>
              <a:t> об’єкт може невірно інтерпретувати тип значення, що може призвести до помилок.</a:t>
            </a:r>
          </a:p>
        </p:txBody>
      </p:sp>
      <p:pic>
        <p:nvPicPr>
          <p:cNvPr id="5" name="Рисунок 4">
            <a:extLst>
              <a:ext uri="{FF2B5EF4-FFF2-40B4-BE49-F238E27FC236}">
                <a16:creationId xmlns:a16="http://schemas.microsoft.com/office/drawing/2014/main" id="{8A9108CD-8AC3-4D5A-910A-0C42740D7465}"/>
              </a:ext>
            </a:extLst>
          </p:cNvPr>
          <p:cNvPicPr>
            <a:picLocks noChangeAspect="1"/>
          </p:cNvPicPr>
          <p:nvPr/>
        </p:nvPicPr>
        <p:blipFill>
          <a:blip r:embed="rId2"/>
          <a:stretch>
            <a:fillRect/>
          </a:stretch>
        </p:blipFill>
        <p:spPr>
          <a:xfrm>
            <a:off x="4255143" y="1882680"/>
            <a:ext cx="3681714" cy="1546320"/>
          </a:xfrm>
          <a:prstGeom prst="rect">
            <a:avLst/>
          </a:prstGeom>
        </p:spPr>
      </p:pic>
    </p:spTree>
    <p:extLst>
      <p:ext uri="{BB962C8B-B14F-4D97-AF65-F5344CB8AC3E}">
        <p14:creationId xmlns:p14="http://schemas.microsoft.com/office/powerpoint/2010/main" val="5552491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Вивід</a:t>
            </a:r>
            <a:r>
              <a:rPr lang="ru-RU" b="1" dirty="0"/>
              <a:t> </a:t>
            </a:r>
            <a:r>
              <a:rPr lang="ru-RU" b="1" dirty="0" err="1"/>
              <a:t>типів</a:t>
            </a:r>
            <a:r>
              <a:rPr lang="ru-RU" b="1" dirty="0"/>
              <a:t> в C++14</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Так </a:t>
            </a:r>
            <a:r>
              <a:rPr lang="ru-RU" sz="1800" dirty="0" err="1"/>
              <a:t>чому</a:t>
            </a:r>
            <a:r>
              <a:rPr lang="ru-RU" sz="1800" dirty="0"/>
              <a:t> ж </a:t>
            </a:r>
            <a:r>
              <a:rPr lang="ru-RU" sz="1800" dirty="0" err="1"/>
              <a:t>використання</a:t>
            </a:r>
            <a:r>
              <a:rPr lang="ru-RU" sz="1800" dirty="0"/>
              <a:t> </a:t>
            </a:r>
            <a:r>
              <a:rPr lang="ru-RU" sz="1800" dirty="0" err="1">
                <a:solidFill>
                  <a:schemeClr val="accent5">
                    <a:lumMod val="75000"/>
                  </a:schemeClr>
                </a:solidFill>
                <a:latin typeface="Consolas" panose="020B0609020204030204" pitchFamily="49" charset="0"/>
              </a:rPr>
              <a:t>auto</a:t>
            </a:r>
            <a:r>
              <a:rPr lang="ru-RU" sz="1800" dirty="0"/>
              <a:t> при </a:t>
            </a:r>
            <a:r>
              <a:rPr lang="ru-RU" sz="1800" dirty="0" err="1"/>
              <a:t>ініціалізації</a:t>
            </a:r>
            <a:r>
              <a:rPr lang="ru-RU" sz="1800" dirty="0"/>
              <a:t> </a:t>
            </a:r>
            <a:r>
              <a:rPr lang="ru-RU" sz="1800" dirty="0" err="1"/>
              <a:t>змінних</a:t>
            </a:r>
            <a:r>
              <a:rPr lang="ru-RU" sz="1800" dirty="0"/>
              <a:t> — </a:t>
            </a:r>
            <a:r>
              <a:rPr lang="ru-RU" sz="1800" dirty="0" err="1"/>
              <a:t>це</a:t>
            </a:r>
            <a:r>
              <a:rPr lang="ru-RU" sz="1800" dirty="0"/>
              <a:t> добре, а з </a:t>
            </a:r>
            <a:r>
              <a:rPr lang="ru-RU" sz="1800" dirty="0" err="1"/>
              <a:t>функціями</a:t>
            </a:r>
            <a:r>
              <a:rPr lang="ru-RU" sz="1800" dirty="0"/>
              <a:t> — погано? Справа в тому, </a:t>
            </a:r>
            <a:r>
              <a:rPr lang="ru-RU" sz="1800" dirty="0" err="1"/>
              <a:t>що</a:t>
            </a:r>
            <a:r>
              <a:rPr lang="ru-RU" sz="1800" dirty="0"/>
              <a:t> </a:t>
            </a:r>
            <a:r>
              <a:rPr lang="ru-RU" sz="1800" dirty="0" err="1">
                <a:solidFill>
                  <a:schemeClr val="accent5">
                    <a:lumMod val="75000"/>
                  </a:schemeClr>
                </a:solidFill>
                <a:latin typeface="Consolas" panose="020B0609020204030204" pitchFamily="49" charset="0"/>
              </a:rPr>
              <a:t>auto</a:t>
            </a:r>
            <a:r>
              <a:rPr lang="ru-RU" sz="1800" dirty="0"/>
              <a:t> </a:t>
            </a:r>
            <a:r>
              <a:rPr lang="ru-RU" sz="1800" dirty="0" err="1"/>
              <a:t>можна</a:t>
            </a:r>
            <a:r>
              <a:rPr lang="ru-RU" sz="1800" dirty="0"/>
              <a:t> </a:t>
            </a:r>
            <a:r>
              <a:rPr lang="ru-RU" sz="1800" dirty="0" err="1"/>
              <a:t>використовувати</a:t>
            </a:r>
            <a:r>
              <a:rPr lang="ru-RU" sz="1800" dirty="0"/>
              <a:t> при </a:t>
            </a:r>
            <a:r>
              <a:rPr lang="ru-RU" sz="1800" dirty="0" err="1"/>
              <a:t>визначенні</a:t>
            </a:r>
            <a:r>
              <a:rPr lang="ru-RU" sz="1800" dirty="0"/>
              <a:t> </a:t>
            </a:r>
            <a:r>
              <a:rPr lang="ru-RU" sz="1800" dirty="0" err="1"/>
              <a:t>змінної</a:t>
            </a:r>
            <a:r>
              <a:rPr lang="ru-RU" sz="1800" dirty="0"/>
              <a:t>, так як </a:t>
            </a:r>
            <a:r>
              <a:rPr lang="ru-RU" sz="1800" b="1" dirty="0" err="1"/>
              <a:t>значення</a:t>
            </a:r>
            <a:r>
              <a:rPr lang="ru-RU" sz="1800" b="1" dirty="0"/>
              <a:t>, з </a:t>
            </a:r>
            <a:r>
              <a:rPr lang="ru-RU" sz="1800" b="1" dirty="0" err="1"/>
              <a:t>якого</a:t>
            </a:r>
            <a:r>
              <a:rPr lang="ru-RU" sz="1800" b="1" dirty="0"/>
              <a:t> </a:t>
            </a:r>
            <a:r>
              <a:rPr lang="ru-RU" sz="1800" b="1" dirty="0" err="1"/>
              <a:t>компілятор</a:t>
            </a:r>
            <a:r>
              <a:rPr lang="ru-RU" sz="1800" b="1" dirty="0"/>
              <a:t> робить </a:t>
            </a:r>
            <a:r>
              <a:rPr lang="ru-RU" sz="1800" b="1" dirty="0" err="1"/>
              <a:t>висновки</a:t>
            </a:r>
            <a:r>
              <a:rPr lang="ru-RU" sz="1800" b="1" dirty="0"/>
              <a:t> по типу </a:t>
            </a:r>
            <a:r>
              <a:rPr lang="ru-RU" sz="1800" b="1" dirty="0" err="1"/>
              <a:t>змінної</a:t>
            </a:r>
            <a:r>
              <a:rPr lang="ru-RU" sz="1800" b="1" dirty="0"/>
              <a:t>, </a:t>
            </a:r>
            <a:r>
              <a:rPr lang="ru-RU" sz="1800" b="1" dirty="0" err="1"/>
              <a:t>знаходиться</a:t>
            </a:r>
            <a:r>
              <a:rPr lang="ru-RU" sz="1800" b="1" dirty="0"/>
              <a:t> прямо там — в </a:t>
            </a:r>
            <a:r>
              <a:rPr lang="ru-RU" sz="1800" b="1" dirty="0" err="1">
                <a:highlight>
                  <a:srgbClr val="00FF00"/>
                </a:highlight>
              </a:rPr>
              <a:t>правій</a:t>
            </a:r>
            <a:r>
              <a:rPr lang="ru-RU" sz="1800" b="1" dirty="0">
                <a:highlight>
                  <a:srgbClr val="00FF00"/>
                </a:highlight>
              </a:rPr>
              <a:t> </a:t>
            </a:r>
            <a:r>
              <a:rPr lang="ru-RU" sz="1800" b="1" dirty="0" err="1">
                <a:highlight>
                  <a:srgbClr val="00FF00"/>
                </a:highlight>
              </a:rPr>
              <a:t>частині</a:t>
            </a:r>
            <a:r>
              <a:rPr lang="ru-RU" sz="1800" b="1" dirty="0">
                <a:highlight>
                  <a:srgbClr val="00FF00"/>
                </a:highlight>
              </a:rPr>
              <a:t> </a:t>
            </a:r>
            <a:r>
              <a:rPr lang="ru-RU" sz="1800" b="1" dirty="0" err="1">
                <a:highlight>
                  <a:srgbClr val="00FF00"/>
                </a:highlight>
              </a:rPr>
              <a:t>стейтменту</a:t>
            </a:r>
            <a:r>
              <a:rPr lang="ru-RU" sz="1800" dirty="0"/>
              <a:t>. </a:t>
            </a:r>
            <a:r>
              <a:rPr lang="ru-RU" sz="1800" dirty="0" err="1"/>
              <a:t>Однак</a:t>
            </a:r>
            <a:r>
              <a:rPr lang="ru-RU" sz="1800" dirty="0"/>
              <a:t> з </a:t>
            </a:r>
            <a:r>
              <a:rPr lang="ru-RU" sz="1800" b="1" dirty="0" err="1"/>
              <a:t>функціями</a:t>
            </a:r>
            <a:r>
              <a:rPr lang="ru-RU" sz="1800" b="1" dirty="0"/>
              <a:t> </a:t>
            </a:r>
            <a:r>
              <a:rPr lang="ru-RU" sz="1800" b="1" dirty="0" err="1"/>
              <a:t>це</a:t>
            </a:r>
            <a:r>
              <a:rPr lang="ru-RU" sz="1800" b="1" dirty="0"/>
              <a:t> не так — </a:t>
            </a:r>
            <a:r>
              <a:rPr lang="ru-RU" sz="1800" b="1" dirty="0" err="1">
                <a:highlight>
                  <a:srgbClr val="00FF00"/>
                </a:highlight>
              </a:rPr>
              <a:t>немає</a:t>
            </a:r>
            <a:r>
              <a:rPr lang="ru-RU" sz="1800" b="1" dirty="0">
                <a:highlight>
                  <a:srgbClr val="00FF00"/>
                </a:highlight>
              </a:rPr>
              <a:t> контексту</a:t>
            </a:r>
            <a:r>
              <a:rPr lang="ru-RU" sz="1800" dirty="0"/>
              <a:t>, </a:t>
            </a:r>
            <a:r>
              <a:rPr lang="ru-RU" sz="1800" dirty="0" err="1"/>
              <a:t>який</a:t>
            </a:r>
            <a:r>
              <a:rPr lang="ru-RU" sz="1800" dirty="0"/>
              <a:t> би </a:t>
            </a:r>
            <a:r>
              <a:rPr lang="ru-RU" sz="1800" dirty="0" err="1"/>
              <a:t>вказував</a:t>
            </a:r>
            <a:r>
              <a:rPr lang="ru-RU" sz="1800" dirty="0"/>
              <a:t>, </a:t>
            </a:r>
            <a:r>
              <a:rPr lang="ru-RU" sz="1800" dirty="0" err="1"/>
              <a:t>якого</a:t>
            </a:r>
            <a:r>
              <a:rPr lang="ru-RU" sz="1800" dirty="0"/>
              <a:t> типу </a:t>
            </a:r>
            <a:r>
              <a:rPr lang="ru-RU" sz="1800" dirty="0" err="1"/>
              <a:t>даних</a:t>
            </a:r>
            <a:r>
              <a:rPr lang="ru-RU" sz="1800" dirty="0"/>
              <a:t> повинно бути </a:t>
            </a:r>
            <a:r>
              <a:rPr lang="ru-RU" sz="1800" dirty="0" err="1"/>
              <a:t>значення</a:t>
            </a:r>
            <a:r>
              <a:rPr lang="ru-RU" sz="1800" dirty="0"/>
              <a:t>, </a:t>
            </a:r>
            <a:r>
              <a:rPr lang="ru-RU" sz="1800" dirty="0" err="1"/>
              <a:t>що</a:t>
            </a:r>
            <a:r>
              <a:rPr lang="ru-RU" sz="1800" dirty="0"/>
              <a:t> </a:t>
            </a:r>
            <a:r>
              <a:rPr lang="ru-RU" sz="1800" dirty="0" err="1"/>
              <a:t>повертається</a:t>
            </a:r>
            <a:r>
              <a:rPr lang="ru-RU" sz="1800" dirty="0"/>
              <a:t>. </a:t>
            </a:r>
            <a:r>
              <a:rPr lang="ru-RU" sz="1800" dirty="0" err="1"/>
              <a:t>Фактично</a:t>
            </a:r>
            <a:r>
              <a:rPr lang="ru-RU" sz="1800" dirty="0"/>
              <a:t> </a:t>
            </a:r>
            <a:r>
              <a:rPr lang="ru-RU" sz="1800" dirty="0" err="1"/>
              <a:t>користувачеві</a:t>
            </a:r>
            <a:r>
              <a:rPr lang="ru-RU" sz="1800" dirty="0"/>
              <a:t> </a:t>
            </a:r>
            <a:r>
              <a:rPr lang="ru-RU" sz="1800" dirty="0" err="1"/>
              <a:t>доведеться</a:t>
            </a:r>
            <a:r>
              <a:rPr lang="ru-RU" sz="1800" dirty="0"/>
              <a:t> </a:t>
            </a:r>
            <a:r>
              <a:rPr lang="ru-RU" sz="1800" dirty="0" err="1"/>
              <a:t>лізти</a:t>
            </a:r>
            <a:r>
              <a:rPr lang="ru-RU" sz="1800" dirty="0"/>
              <a:t> в </a:t>
            </a:r>
            <a:r>
              <a:rPr lang="ru-RU" sz="1800" dirty="0" err="1"/>
              <a:t>тіло</a:t>
            </a:r>
            <a:r>
              <a:rPr lang="ru-RU" sz="1800" dirty="0"/>
              <a:t> </a:t>
            </a:r>
            <a:r>
              <a:rPr lang="ru-RU" sz="1800" dirty="0" err="1"/>
              <a:t>функції</a:t>
            </a:r>
            <a:r>
              <a:rPr lang="ru-RU" sz="1800" dirty="0"/>
              <a:t>, </a:t>
            </a:r>
            <a:r>
              <a:rPr lang="ru-RU" sz="1800" dirty="0" err="1"/>
              <a:t>щоб</a:t>
            </a:r>
            <a:r>
              <a:rPr lang="ru-RU" sz="1800" dirty="0"/>
              <a:t> </a:t>
            </a:r>
            <a:r>
              <a:rPr lang="ru-RU" sz="1800" dirty="0" err="1"/>
              <a:t>визначити</a:t>
            </a:r>
            <a:r>
              <a:rPr lang="ru-RU" sz="1800" dirty="0"/>
              <a:t> тип </a:t>
            </a:r>
            <a:r>
              <a:rPr lang="ru-RU" sz="1800" dirty="0" err="1"/>
              <a:t>значення</a:t>
            </a:r>
            <a:r>
              <a:rPr lang="ru-RU" sz="1800" dirty="0"/>
              <a:t>. </a:t>
            </a:r>
            <a:r>
              <a:rPr lang="ru-RU" sz="1800" dirty="0" err="1"/>
              <a:t>Отже</a:t>
            </a:r>
            <a:r>
              <a:rPr lang="ru-RU" sz="1800" dirty="0"/>
              <a:t>, </a:t>
            </a:r>
            <a:r>
              <a:rPr lang="ru-RU" sz="1800" dirty="0" err="1"/>
              <a:t>такий</a:t>
            </a:r>
            <a:r>
              <a:rPr lang="ru-RU" sz="1800" dirty="0"/>
              <a:t> </a:t>
            </a:r>
            <a:r>
              <a:rPr lang="ru-RU" sz="1800" dirty="0" err="1"/>
              <a:t>спосіб</a:t>
            </a:r>
            <a:r>
              <a:rPr lang="ru-RU" sz="1800" dirty="0"/>
              <a:t> не </a:t>
            </a:r>
            <a:r>
              <a:rPr lang="ru-RU" sz="1800" dirty="0" err="1"/>
              <a:t>тільки</a:t>
            </a:r>
            <a:r>
              <a:rPr lang="ru-RU" sz="1800" dirty="0"/>
              <a:t> не </a:t>
            </a:r>
            <a:r>
              <a:rPr lang="ru-RU" sz="1800" dirty="0" err="1"/>
              <a:t>практичний</a:t>
            </a:r>
            <a:r>
              <a:rPr lang="ru-RU" sz="1800" dirty="0"/>
              <a:t>, але і </a:t>
            </a:r>
            <a:r>
              <a:rPr lang="ru-RU" sz="1800" dirty="0" err="1"/>
              <a:t>більш</a:t>
            </a:r>
            <a:r>
              <a:rPr lang="ru-RU" sz="1800" dirty="0"/>
              <a:t> </a:t>
            </a:r>
            <a:r>
              <a:rPr lang="ru-RU" sz="1800" dirty="0" err="1"/>
              <a:t>схильний</a:t>
            </a:r>
            <a:r>
              <a:rPr lang="ru-RU" sz="1800" dirty="0"/>
              <a:t> до </a:t>
            </a:r>
            <a:r>
              <a:rPr lang="ru-RU" sz="1800" dirty="0" err="1"/>
              <a:t>помилок</a:t>
            </a:r>
            <a:r>
              <a:rPr lang="ru-RU" sz="1800" dirty="0"/>
              <a:t>.</a:t>
            </a:r>
            <a:endParaRPr lang="uk-UA" sz="1800" dirty="0"/>
          </a:p>
        </p:txBody>
      </p:sp>
    </p:spTree>
    <p:extLst>
      <p:ext uri="{BB962C8B-B14F-4D97-AF65-F5344CB8AC3E}">
        <p14:creationId xmlns:p14="http://schemas.microsoft.com/office/powerpoint/2010/main" val="16641457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trailing-</a:t>
            </a:r>
            <a:r>
              <a:rPr lang="uk-UA" b="1" dirty="0"/>
              <a:t>синтаксис в </a:t>
            </a:r>
            <a:r>
              <a:rPr lang="en-US" b="1" dirty="0"/>
              <a:t>C++11</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a:t>
            </a:r>
            <a:r>
              <a:rPr lang="en-US" sz="1800" dirty="0"/>
              <a:t>C++11 </a:t>
            </a:r>
            <a:r>
              <a:rPr lang="uk-UA" sz="1800" dirty="0"/>
              <a:t>з’явилася можливість використовувати </a:t>
            </a:r>
            <a:r>
              <a:rPr lang="en-US" sz="1800" b="1" dirty="0">
                <a:highlight>
                  <a:srgbClr val="00FF00"/>
                </a:highlight>
              </a:rPr>
              <a:t>trailing–</a:t>
            </a:r>
            <a:r>
              <a:rPr lang="uk-UA" sz="1800" b="1" dirty="0">
                <a:highlight>
                  <a:srgbClr val="00FF00"/>
                </a:highlight>
              </a:rPr>
              <a:t>синтаксис типу значення, що повертається </a:t>
            </a:r>
            <a:r>
              <a:rPr lang="uk-UA" sz="1800" dirty="0"/>
              <a:t>(або просто “</a:t>
            </a:r>
            <a:r>
              <a:rPr lang="en-US" sz="1800" dirty="0"/>
              <a:t>trailing-</a:t>
            </a:r>
            <a:r>
              <a:rPr lang="uk-UA" sz="1800" dirty="0"/>
              <a:t>синтаксис”), коли </a:t>
            </a:r>
            <a:r>
              <a:rPr lang="uk-UA" sz="1800" b="1" dirty="0">
                <a:highlight>
                  <a:srgbClr val="00FF00"/>
                </a:highlight>
              </a:rPr>
              <a:t>компілятор робить висновки про тип значення, що повертається, по кінцевій частині прототипу функції</a:t>
            </a:r>
            <a:r>
              <a:rPr lang="uk-UA" sz="1800" dirty="0"/>
              <a:t>. Наприклад, розглянемо наступне оголошення функції:</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В цьому випадку </a:t>
            </a:r>
            <a:r>
              <a:rPr lang="en-US" sz="1800" dirty="0">
                <a:solidFill>
                  <a:schemeClr val="accent5">
                    <a:lumMod val="75000"/>
                  </a:schemeClr>
                </a:solidFill>
                <a:latin typeface="Consolas" panose="020B0609020204030204" pitchFamily="49" charset="0"/>
              </a:rPr>
              <a:t>auto</a:t>
            </a:r>
            <a:r>
              <a:rPr lang="en-US" sz="1800" dirty="0"/>
              <a:t> </a:t>
            </a:r>
            <a:r>
              <a:rPr lang="uk-UA" sz="1800" b="1" dirty="0">
                <a:highlight>
                  <a:srgbClr val="00FF00"/>
                </a:highlight>
              </a:rPr>
              <a:t>не виконує вивід типу </a:t>
            </a:r>
            <a:r>
              <a:rPr lang="uk-UA" sz="1800" dirty="0"/>
              <a:t>— це всього лише частина </a:t>
            </a:r>
            <a:r>
              <a:rPr lang="en-US" sz="1800" dirty="0"/>
              <a:t>trailing-</a:t>
            </a:r>
            <a:r>
              <a:rPr lang="uk-UA" sz="1800" dirty="0"/>
              <a:t>синтаксису типу значення, що повертається. Навіщо тоді це взагалі слід використовувати? Це зручно. Наприклад, можна </a:t>
            </a:r>
            <a:r>
              <a:rPr lang="uk-UA" sz="1800" b="1" dirty="0">
                <a:highlight>
                  <a:srgbClr val="00FF00"/>
                </a:highlight>
              </a:rPr>
              <a:t>вивести в колонку всі імена ваших функцій</a:t>
            </a:r>
            <a:r>
              <a:rPr lang="uk-UA" sz="1800" dirty="0"/>
              <a:t>:</a:t>
            </a:r>
          </a:p>
        </p:txBody>
      </p:sp>
      <p:pic>
        <p:nvPicPr>
          <p:cNvPr id="5" name="Рисунок 4">
            <a:extLst>
              <a:ext uri="{FF2B5EF4-FFF2-40B4-BE49-F238E27FC236}">
                <a16:creationId xmlns:a16="http://schemas.microsoft.com/office/drawing/2014/main" id="{28065BA4-F74F-4BEF-88DD-5A21E1593C30}"/>
              </a:ext>
            </a:extLst>
          </p:cNvPr>
          <p:cNvPicPr>
            <a:picLocks noChangeAspect="1"/>
          </p:cNvPicPr>
          <p:nvPr/>
        </p:nvPicPr>
        <p:blipFill>
          <a:blip r:embed="rId2"/>
          <a:stretch>
            <a:fillRect/>
          </a:stretch>
        </p:blipFill>
        <p:spPr>
          <a:xfrm>
            <a:off x="3404885" y="2582991"/>
            <a:ext cx="5382228" cy="1692018"/>
          </a:xfrm>
          <a:prstGeom prst="rect">
            <a:avLst/>
          </a:prstGeom>
        </p:spPr>
      </p:pic>
    </p:spTree>
    <p:extLst>
      <p:ext uri="{BB962C8B-B14F-4D97-AF65-F5344CB8AC3E}">
        <p14:creationId xmlns:p14="http://schemas.microsoft.com/office/powerpoint/2010/main" val="27939340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Але </a:t>
            </a:r>
            <a:r>
              <a:rPr lang="ru-RU" sz="1800" dirty="0" err="1"/>
              <a:t>цей</a:t>
            </a:r>
            <a:r>
              <a:rPr lang="ru-RU" sz="1800" dirty="0"/>
              <a:t> синтаксис </a:t>
            </a:r>
            <a:r>
              <a:rPr lang="ru-RU" sz="1800" dirty="0" err="1"/>
              <a:t>більш</a:t>
            </a:r>
            <a:r>
              <a:rPr lang="ru-RU" sz="1800" dirty="0"/>
              <a:t> </a:t>
            </a:r>
            <a:r>
              <a:rPr lang="ru-RU" sz="1800" dirty="0" err="1"/>
              <a:t>корисний</a:t>
            </a:r>
            <a:r>
              <a:rPr lang="ru-RU" sz="1800" dirty="0"/>
              <a:t> в </a:t>
            </a:r>
            <a:r>
              <a:rPr lang="ru-RU" sz="1800" dirty="0" err="1"/>
              <a:t>поєднанні</a:t>
            </a:r>
            <a:r>
              <a:rPr lang="ru-RU" sz="1800" dirty="0"/>
              <a:t> з </a:t>
            </a:r>
            <a:r>
              <a:rPr lang="ru-RU" sz="1800" dirty="0" err="1"/>
              <a:t>деякими</a:t>
            </a:r>
            <a:r>
              <a:rPr lang="ru-RU" sz="1800" dirty="0"/>
              <a:t> </a:t>
            </a:r>
            <a:r>
              <a:rPr lang="ru-RU" sz="1800" dirty="0" err="1"/>
              <a:t>іншими</a:t>
            </a:r>
            <a:r>
              <a:rPr lang="ru-RU" sz="1800" dirty="0"/>
              <a:t> </a:t>
            </a:r>
            <a:r>
              <a:rPr lang="ru-RU" sz="1800" dirty="0" err="1"/>
              <a:t>просунутими</a:t>
            </a:r>
            <a:r>
              <a:rPr lang="ru-RU" sz="1800" dirty="0"/>
              <a:t> </a:t>
            </a:r>
            <a:r>
              <a:rPr lang="ru-RU" sz="1800" dirty="0" err="1"/>
              <a:t>особливостями</a:t>
            </a:r>
            <a:r>
              <a:rPr lang="ru-RU" sz="1800" dirty="0"/>
              <a:t> </a:t>
            </a:r>
            <a:r>
              <a:rPr lang="ru-RU" sz="1800" dirty="0" err="1"/>
              <a:t>мови</a:t>
            </a:r>
            <a:r>
              <a:rPr lang="ru-RU" sz="1800" dirty="0"/>
              <a:t> C++, такими як </a:t>
            </a:r>
            <a:r>
              <a:rPr lang="ru-RU" sz="1800" dirty="0" err="1">
                <a:solidFill>
                  <a:schemeClr val="accent5">
                    <a:lumMod val="75000"/>
                  </a:schemeClr>
                </a:solidFill>
                <a:latin typeface="Consolas" panose="020B0609020204030204" pitchFamily="49" charset="0"/>
              </a:rPr>
              <a:t>класи</a:t>
            </a:r>
            <a:r>
              <a:rPr lang="ru-RU" sz="1800" dirty="0"/>
              <a:t> і </a:t>
            </a:r>
            <a:r>
              <a:rPr lang="ru-RU" sz="1800" dirty="0" err="1"/>
              <a:t>ключове</a:t>
            </a:r>
            <a:r>
              <a:rPr lang="ru-RU" sz="1800" dirty="0"/>
              <a:t> слово </a:t>
            </a:r>
            <a:r>
              <a:rPr lang="ru-RU" sz="1800" dirty="0" err="1">
                <a:solidFill>
                  <a:schemeClr val="accent5">
                    <a:lumMod val="75000"/>
                  </a:schemeClr>
                </a:solidFill>
                <a:latin typeface="Consolas" panose="020B0609020204030204" pitchFamily="49" charset="0"/>
              </a:rPr>
              <a:t>decltype</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На даний момент я рекомендую </a:t>
            </a:r>
            <a:r>
              <a:rPr lang="ru-RU" sz="1800" dirty="0" err="1"/>
              <a:t>дотримуватися</a:t>
            </a:r>
            <a:r>
              <a:rPr lang="ru-RU" sz="1800" dirty="0"/>
              <a:t> </a:t>
            </a:r>
            <a:r>
              <a:rPr lang="ru-RU" sz="1800" dirty="0" err="1"/>
              <a:t>традиційного</a:t>
            </a:r>
            <a:r>
              <a:rPr lang="ru-RU" sz="1800" dirty="0"/>
              <a:t> (</a:t>
            </a:r>
            <a:r>
              <a:rPr lang="ru-RU" sz="1800" dirty="0" err="1"/>
              <a:t>звичайного</a:t>
            </a:r>
            <a:r>
              <a:rPr lang="ru-RU" sz="1800" dirty="0"/>
              <a:t>) синтаксису для </a:t>
            </a:r>
            <a:r>
              <a:rPr lang="ru-RU" sz="1800" dirty="0" err="1"/>
              <a:t>визначення</a:t>
            </a:r>
            <a:r>
              <a:rPr lang="ru-RU" sz="1800" dirty="0"/>
              <a:t> типу </a:t>
            </a:r>
            <a:r>
              <a:rPr lang="ru-RU" sz="1800" dirty="0" err="1"/>
              <a:t>значення</a:t>
            </a:r>
            <a:r>
              <a:rPr lang="ru-RU" sz="1800" dirty="0"/>
              <a:t>, </a:t>
            </a:r>
            <a:r>
              <a:rPr lang="ru-RU" sz="1800" dirty="0" err="1"/>
              <a:t>що</a:t>
            </a:r>
            <a:r>
              <a:rPr lang="ru-RU" sz="1800" dirty="0"/>
              <a:t> </a:t>
            </a:r>
            <a:r>
              <a:rPr lang="ru-RU" sz="1800" dirty="0" err="1"/>
              <a:t>повертається</a:t>
            </a:r>
            <a:r>
              <a:rPr lang="ru-RU" sz="1800" dirty="0"/>
              <a:t> з </a:t>
            </a:r>
            <a:r>
              <a:rPr lang="ru-RU" sz="1800" dirty="0" err="1"/>
              <a:t>функції</a:t>
            </a:r>
            <a:r>
              <a:rPr lang="ru-RU" sz="1800" dirty="0"/>
              <a:t> (без </a:t>
            </a:r>
            <a:r>
              <a:rPr lang="ru-RU" sz="1800" dirty="0" err="1"/>
              <a:t>використання</a:t>
            </a:r>
            <a:r>
              <a:rPr lang="ru-RU" sz="1800" dirty="0"/>
              <a:t> </a:t>
            </a:r>
            <a:r>
              <a:rPr lang="ru-RU" sz="1800" dirty="0" err="1"/>
              <a:t>ключового</a:t>
            </a:r>
            <a:r>
              <a:rPr lang="ru-RU" sz="1800" dirty="0"/>
              <a:t> слова </a:t>
            </a:r>
            <a:r>
              <a:rPr lang="ru-RU" sz="1800" dirty="0" err="1">
                <a:solidFill>
                  <a:schemeClr val="accent5">
                    <a:lumMod val="75000"/>
                  </a:schemeClr>
                </a:solidFill>
                <a:latin typeface="Consolas" panose="020B0609020204030204" pitchFamily="49" charset="0"/>
              </a:rPr>
              <a:t>auto</a:t>
            </a:r>
            <a:r>
              <a:rPr lang="ru-RU" sz="1800" dirty="0"/>
              <a:t>).</a:t>
            </a:r>
            <a:endParaRPr lang="uk-UA" sz="1800" dirty="0"/>
          </a:p>
        </p:txBody>
      </p:sp>
      <p:pic>
        <p:nvPicPr>
          <p:cNvPr id="5" name="Рисунок 4">
            <a:extLst>
              <a:ext uri="{FF2B5EF4-FFF2-40B4-BE49-F238E27FC236}">
                <a16:creationId xmlns:a16="http://schemas.microsoft.com/office/drawing/2014/main" id="{0D5A12B2-F902-49FF-9C95-4D76ABC9FB42}"/>
              </a:ext>
            </a:extLst>
          </p:cNvPr>
          <p:cNvPicPr>
            <a:picLocks noChangeAspect="1"/>
          </p:cNvPicPr>
          <p:nvPr/>
        </p:nvPicPr>
        <p:blipFill>
          <a:blip r:embed="rId2"/>
          <a:stretch>
            <a:fillRect/>
          </a:stretch>
        </p:blipFill>
        <p:spPr>
          <a:xfrm>
            <a:off x="1564510" y="263328"/>
            <a:ext cx="9062977" cy="2819593"/>
          </a:xfrm>
          <a:prstGeom prst="rect">
            <a:avLst/>
          </a:prstGeom>
        </p:spPr>
      </p:pic>
    </p:spTree>
    <p:extLst>
      <p:ext uri="{BB962C8B-B14F-4D97-AF65-F5344CB8AC3E}">
        <p14:creationId xmlns:p14="http://schemas.microsoft.com/office/powerpoint/2010/main" val="30295873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err="1"/>
              <a:t>decltype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Крім</a:t>
            </a:r>
            <a:r>
              <a:rPr lang="ru-RU" sz="1800" dirty="0"/>
              <a:t> того, для </a:t>
            </a:r>
            <a:r>
              <a:rPr lang="ru-RU" sz="1800" dirty="0" err="1"/>
              <a:t>визначення</a:t>
            </a:r>
            <a:r>
              <a:rPr lang="ru-RU" sz="1800" dirty="0"/>
              <a:t> типу </a:t>
            </a:r>
            <a:r>
              <a:rPr lang="ru-RU" sz="1800" dirty="0" err="1"/>
              <a:t>виразу</a:t>
            </a:r>
            <a:r>
              <a:rPr lang="ru-RU" sz="1800" dirty="0"/>
              <a:t> </a:t>
            </a:r>
            <a:r>
              <a:rPr lang="ru-RU" sz="1800" dirty="0" err="1"/>
              <a:t>під</a:t>
            </a:r>
            <a:r>
              <a:rPr lang="ru-RU" sz="1800" dirty="0"/>
              <a:t> час </a:t>
            </a:r>
            <a:r>
              <a:rPr lang="ru-RU" sz="1800" dirty="0" err="1"/>
              <a:t>компіляції</a:t>
            </a:r>
            <a:r>
              <a:rPr lang="ru-RU" sz="1800" dirty="0"/>
              <a:t> </a:t>
            </a:r>
            <a:r>
              <a:rPr lang="ru-RU" sz="1800" dirty="0" err="1"/>
              <a:t>може</a:t>
            </a:r>
            <a:r>
              <a:rPr lang="ru-RU" sz="1800" dirty="0"/>
              <a:t> бути </a:t>
            </a:r>
            <a:r>
              <a:rPr lang="ru-RU" sz="1800" dirty="0" err="1"/>
              <a:t>використано</a:t>
            </a:r>
            <a:r>
              <a:rPr lang="ru-RU" sz="1800" dirty="0"/>
              <a:t> </a:t>
            </a:r>
            <a:r>
              <a:rPr lang="ru-RU" sz="1800" dirty="0" err="1"/>
              <a:t>ключове</a:t>
            </a:r>
            <a:r>
              <a:rPr lang="ru-RU" sz="1800" dirty="0"/>
              <a:t> слово </a:t>
            </a:r>
            <a:r>
              <a:rPr lang="ru-RU" sz="1800" dirty="0" err="1">
                <a:solidFill>
                  <a:schemeClr val="accent5">
                    <a:lumMod val="75000"/>
                  </a:schemeClr>
                </a:solidFill>
                <a:latin typeface="Consolas" panose="020B0609020204030204" pitchFamily="49" charset="0"/>
              </a:rPr>
              <a:t>decltype</a:t>
            </a:r>
            <a:r>
              <a:rPr lang="ru-RU" sz="1800" dirty="0"/>
              <a:t>. </a:t>
            </a:r>
            <a:r>
              <a:rPr lang="ru-RU" sz="1800" dirty="0" err="1"/>
              <a:t>Наприклад</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Використання </a:t>
            </a:r>
            <a:r>
              <a:rPr lang="en-US" sz="1800" dirty="0" err="1">
                <a:solidFill>
                  <a:schemeClr val="accent5">
                    <a:lumMod val="75000"/>
                  </a:schemeClr>
                </a:solidFill>
                <a:latin typeface="Consolas" panose="020B0609020204030204" pitchFamily="49" charset="0"/>
              </a:rPr>
              <a:t>decltype</a:t>
            </a:r>
            <a:r>
              <a:rPr lang="en-US" sz="1800" dirty="0"/>
              <a:t> </a:t>
            </a:r>
            <a:r>
              <a:rPr lang="uk-UA" sz="1800" dirty="0"/>
              <a:t>найкорисніше спільно з </a:t>
            </a:r>
            <a:r>
              <a:rPr lang="en-US" sz="1800" dirty="0">
                <a:solidFill>
                  <a:schemeClr val="accent5">
                    <a:lumMod val="75000"/>
                  </a:schemeClr>
                </a:solidFill>
                <a:latin typeface="Consolas" panose="020B0609020204030204" pitchFamily="49" charset="0"/>
              </a:rPr>
              <a:t>auto</a:t>
            </a:r>
            <a:r>
              <a:rPr lang="en-US" sz="1800" dirty="0"/>
              <a:t>, </a:t>
            </a:r>
            <a:r>
              <a:rPr lang="uk-UA" sz="1800" dirty="0"/>
              <a:t>тому що тип змінної, описаної як </a:t>
            </a:r>
            <a:r>
              <a:rPr lang="en-US" sz="1800" dirty="0">
                <a:solidFill>
                  <a:schemeClr val="accent5">
                    <a:lumMod val="75000"/>
                  </a:schemeClr>
                </a:solidFill>
                <a:latin typeface="Consolas" panose="020B0609020204030204" pitchFamily="49" charset="0"/>
              </a:rPr>
              <a:t>auto</a:t>
            </a:r>
            <a:r>
              <a:rPr lang="en-US" sz="1800" dirty="0"/>
              <a:t>, </a:t>
            </a:r>
            <a:r>
              <a:rPr lang="uk-UA" sz="1800" dirty="0"/>
              <a:t>відомий лише компілятору. Крім того, використання </a:t>
            </a:r>
            <a:r>
              <a:rPr lang="en-US" sz="1800" dirty="0" err="1">
                <a:solidFill>
                  <a:schemeClr val="accent5">
                    <a:lumMod val="75000"/>
                  </a:schemeClr>
                </a:solidFill>
                <a:latin typeface="Consolas" panose="020B0609020204030204" pitchFamily="49" charset="0"/>
              </a:rPr>
              <a:t>decltype</a:t>
            </a:r>
            <a:r>
              <a:rPr lang="en-US" sz="1800" dirty="0"/>
              <a:t> </a:t>
            </a:r>
            <a:r>
              <a:rPr lang="uk-UA" sz="1800" dirty="0"/>
              <a:t>може бути дуже корисним у виразах, які використовують перевантаження операторів та спеціалізацію шаблонів.</a:t>
            </a:r>
          </a:p>
          <a:p>
            <a:pPr marL="540000" indent="360000">
              <a:lnSpc>
                <a:spcPct val="150000"/>
              </a:lnSpc>
              <a:spcBef>
                <a:spcPts val="0"/>
              </a:spcBef>
              <a:buNone/>
            </a:pPr>
            <a:endParaRPr lang="uk-UA"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auto</a:t>
            </a:r>
            <a:r>
              <a:rPr lang="en-US" sz="1800" dirty="0"/>
              <a:t> </a:t>
            </a:r>
            <a:r>
              <a:rPr lang="uk-UA" sz="1800" dirty="0"/>
              <a:t>також може бути використаний для зменшення надлишковості коду. Наприклад, замість:</a:t>
            </a:r>
          </a:p>
        </p:txBody>
      </p:sp>
      <p:pic>
        <p:nvPicPr>
          <p:cNvPr id="6" name="Рисунок 5">
            <a:extLst>
              <a:ext uri="{FF2B5EF4-FFF2-40B4-BE49-F238E27FC236}">
                <a16:creationId xmlns:a16="http://schemas.microsoft.com/office/drawing/2014/main" id="{926CC13B-BEFF-4897-8C85-52459EBC8B9C}"/>
              </a:ext>
            </a:extLst>
          </p:cNvPr>
          <p:cNvPicPr>
            <a:picLocks noChangeAspect="1"/>
          </p:cNvPicPr>
          <p:nvPr/>
        </p:nvPicPr>
        <p:blipFill>
          <a:blip r:embed="rId2"/>
          <a:stretch>
            <a:fillRect/>
          </a:stretch>
        </p:blipFill>
        <p:spPr>
          <a:xfrm>
            <a:off x="2658318" y="1851360"/>
            <a:ext cx="6875362" cy="1460254"/>
          </a:xfrm>
          <a:prstGeom prst="rect">
            <a:avLst/>
          </a:prstGeom>
        </p:spPr>
      </p:pic>
      <p:pic>
        <p:nvPicPr>
          <p:cNvPr id="9" name="Рисунок 8">
            <a:extLst>
              <a:ext uri="{FF2B5EF4-FFF2-40B4-BE49-F238E27FC236}">
                <a16:creationId xmlns:a16="http://schemas.microsoft.com/office/drawing/2014/main" id="{457110E2-FCD3-47E7-8BF1-8473D6A61182}"/>
              </a:ext>
            </a:extLst>
          </p:cNvPr>
          <p:cNvPicPr>
            <a:picLocks noChangeAspect="1"/>
          </p:cNvPicPr>
          <p:nvPr/>
        </p:nvPicPr>
        <p:blipFill>
          <a:blip r:embed="rId3"/>
          <a:stretch>
            <a:fillRect/>
          </a:stretch>
        </p:blipFill>
        <p:spPr>
          <a:xfrm>
            <a:off x="1003137" y="5370516"/>
            <a:ext cx="10185723" cy="1487484"/>
          </a:xfrm>
          <a:prstGeom prst="rect">
            <a:avLst/>
          </a:prstGeom>
        </p:spPr>
      </p:pic>
    </p:spTree>
    <p:extLst>
      <p:ext uri="{BB962C8B-B14F-4D97-AF65-F5344CB8AC3E}">
        <p14:creationId xmlns:p14="http://schemas.microsoft.com/office/powerpoint/2010/main" val="32036472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err="1"/>
              <a:t>decltype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Тип, </a:t>
            </a:r>
            <a:r>
              <a:rPr lang="ru-RU" sz="1800" dirty="0" err="1"/>
              <a:t>позначений</a:t>
            </a:r>
            <a:r>
              <a:rPr lang="ru-RU" sz="1800" dirty="0"/>
              <a:t> як </a:t>
            </a:r>
            <a:r>
              <a:rPr lang="ru-RU" sz="1800" dirty="0" err="1">
                <a:solidFill>
                  <a:schemeClr val="accent5">
                    <a:lumMod val="75000"/>
                  </a:schemeClr>
                </a:solidFill>
                <a:latin typeface="Consolas" panose="020B0609020204030204" pitchFamily="49" charset="0"/>
              </a:rPr>
              <a:t>decltype</a:t>
            </a:r>
            <a:r>
              <a:rPr lang="ru-RU" sz="1800" dirty="0"/>
              <a:t>, </a:t>
            </a:r>
            <a:r>
              <a:rPr lang="ru-RU" sz="1800" dirty="0" err="1"/>
              <a:t>може</a:t>
            </a:r>
            <a:r>
              <a:rPr lang="ru-RU" sz="1800" dirty="0"/>
              <a:t> </a:t>
            </a:r>
            <a:r>
              <a:rPr lang="ru-RU" sz="1800" dirty="0" err="1"/>
              <a:t>відрізнятися</a:t>
            </a:r>
            <a:r>
              <a:rPr lang="ru-RU" sz="1800" dirty="0"/>
              <a:t> </a:t>
            </a:r>
            <a:r>
              <a:rPr lang="ru-RU" sz="1800" dirty="0" err="1"/>
              <a:t>від</a:t>
            </a:r>
            <a:r>
              <a:rPr lang="ru-RU" sz="1800" dirty="0"/>
              <a:t> типу </a:t>
            </a:r>
            <a:r>
              <a:rPr lang="ru-RU" sz="1800" dirty="0" err="1"/>
              <a:t>виведеного</a:t>
            </a:r>
            <a:r>
              <a:rPr lang="ru-RU" sz="1800" dirty="0"/>
              <a:t> за </a:t>
            </a:r>
            <a:r>
              <a:rPr lang="ru-RU" sz="1800" dirty="0" err="1"/>
              <a:t>допомогою</a:t>
            </a:r>
            <a:r>
              <a:rPr lang="ru-RU" sz="1800" dirty="0"/>
              <a:t> </a:t>
            </a:r>
            <a:r>
              <a:rPr lang="ru-RU" sz="1800" dirty="0" err="1">
                <a:solidFill>
                  <a:schemeClr val="accent5">
                    <a:lumMod val="75000"/>
                  </a:schemeClr>
                </a:solidFill>
                <a:latin typeface="Consolas" panose="020B0609020204030204" pitchFamily="49" charset="0"/>
              </a:rPr>
              <a:t>auto</a:t>
            </a:r>
            <a:r>
              <a:rPr lang="ru-RU" sz="1800" dirty="0"/>
              <a:t>.</a:t>
            </a:r>
            <a:endParaRPr lang="uk-UA" sz="1800" dirty="0"/>
          </a:p>
        </p:txBody>
      </p:sp>
      <p:pic>
        <p:nvPicPr>
          <p:cNvPr id="6" name="Рисунок 5">
            <a:extLst>
              <a:ext uri="{FF2B5EF4-FFF2-40B4-BE49-F238E27FC236}">
                <a16:creationId xmlns:a16="http://schemas.microsoft.com/office/drawing/2014/main" id="{FFEA3BFF-0947-4EB0-A8CB-E0B33169B2EA}"/>
              </a:ext>
            </a:extLst>
          </p:cNvPr>
          <p:cNvPicPr>
            <a:picLocks noChangeAspect="1"/>
          </p:cNvPicPr>
          <p:nvPr/>
        </p:nvPicPr>
        <p:blipFill>
          <a:blip r:embed="rId2"/>
          <a:stretch>
            <a:fillRect/>
          </a:stretch>
        </p:blipFill>
        <p:spPr>
          <a:xfrm>
            <a:off x="279720" y="1343999"/>
            <a:ext cx="11632557" cy="4380679"/>
          </a:xfrm>
          <a:prstGeom prst="rect">
            <a:avLst/>
          </a:prstGeom>
        </p:spPr>
      </p:pic>
    </p:spTree>
    <p:extLst>
      <p:ext uri="{BB962C8B-B14F-4D97-AF65-F5344CB8AC3E}">
        <p14:creationId xmlns:p14="http://schemas.microsoft.com/office/powerpoint/2010/main" val="38831580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err="1"/>
              <a:t>decltype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мові програмування </a:t>
            </a:r>
            <a:r>
              <a:rPr lang="en-US" sz="1800" dirty="0"/>
              <a:t>C++ </a:t>
            </a:r>
            <a:r>
              <a:rPr lang="en-US" sz="1800" dirty="0" err="1">
                <a:solidFill>
                  <a:schemeClr val="accent5">
                    <a:lumMod val="75000"/>
                  </a:schemeClr>
                </a:solidFill>
                <a:latin typeface="Consolas" panose="020B0609020204030204" pitchFamily="49" charset="0"/>
              </a:rPr>
              <a:t>decltype</a:t>
            </a:r>
            <a:r>
              <a:rPr lang="en-US" sz="1800" dirty="0"/>
              <a:t> — </a:t>
            </a:r>
            <a:r>
              <a:rPr lang="uk-UA" sz="1800" b="1" dirty="0">
                <a:highlight>
                  <a:srgbClr val="00FF00"/>
                </a:highlight>
              </a:rPr>
              <a:t>оператор для отримання типу виразу</a:t>
            </a:r>
            <a:r>
              <a:rPr lang="uk-UA" sz="1800" dirty="0"/>
              <a:t>. Він був введений в поточній версії стандарту, </a:t>
            </a:r>
            <a:r>
              <a:rPr lang="en-US" sz="1800" dirty="0"/>
              <a:t>C++11. </a:t>
            </a:r>
            <a:r>
              <a:rPr lang="uk-UA" sz="1800" dirty="0"/>
              <a:t>Головне його призначення у використанні в узагальненому програмуванні, коли часто складно або й неможливо виразити типи, що залежні від параметрів шаблону.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Із набуттям популярності узагальненим програмуванням в 1990х, окреслилась потреба в механізмі виведення типів. Багато постачальників компіляторів, базуючись на вже існуючих механізмах мови, втілили власні версії оператора, зазвичай названі </a:t>
            </a:r>
            <a:r>
              <a:rPr lang="en-US" sz="1800" dirty="0" err="1">
                <a:solidFill>
                  <a:schemeClr val="accent5">
                    <a:lumMod val="75000"/>
                  </a:schemeClr>
                </a:solidFill>
                <a:latin typeface="Consolas" panose="020B0609020204030204" pitchFamily="49" charset="0"/>
              </a:rPr>
              <a:t>typeof</a:t>
            </a:r>
            <a:r>
              <a:rPr lang="en-US" sz="1800" dirty="0"/>
              <a:t>, </a:t>
            </a:r>
            <a:r>
              <a:rPr lang="uk-UA" sz="1800" dirty="0"/>
              <a:t>і деякі </a:t>
            </a:r>
            <a:r>
              <a:rPr lang="uk-UA" sz="1800" dirty="0" err="1"/>
              <a:t>переносимі</a:t>
            </a:r>
            <a:r>
              <a:rPr lang="uk-UA" sz="1800" dirty="0"/>
              <a:t> версії з обмеженою функціональністю. В 2002, </a:t>
            </a:r>
            <a:r>
              <a:rPr lang="uk-UA" sz="1800" dirty="0" err="1"/>
              <a:t>Бьярн</a:t>
            </a:r>
            <a:r>
              <a:rPr lang="uk-UA" sz="1800" dirty="0"/>
              <a:t> </a:t>
            </a:r>
            <a:r>
              <a:rPr lang="uk-UA" sz="1800" dirty="0" err="1"/>
              <a:t>Страуструп</a:t>
            </a:r>
            <a:r>
              <a:rPr lang="uk-UA" sz="1800" dirty="0"/>
              <a:t> запропонував додати в С++ стандартизовану версію, і припустив назву «</a:t>
            </a:r>
            <a:r>
              <a:rPr lang="en-US" sz="1800" dirty="0" err="1">
                <a:solidFill>
                  <a:schemeClr val="accent5">
                    <a:lumMod val="75000"/>
                  </a:schemeClr>
                </a:solidFill>
                <a:latin typeface="Consolas" panose="020B0609020204030204" pitchFamily="49" charset="0"/>
              </a:rPr>
              <a:t>decltype</a:t>
            </a:r>
            <a:r>
              <a:rPr lang="en-US" sz="1800" dirty="0"/>
              <a:t>», </a:t>
            </a:r>
            <a:r>
              <a:rPr lang="uk-UA" sz="1800" dirty="0"/>
              <a:t>вона відображала те, що оператор повертає «задекларований тип» виразу.</a:t>
            </a:r>
          </a:p>
          <a:p>
            <a:pPr marL="540000" indent="360000">
              <a:lnSpc>
                <a:spcPct val="150000"/>
              </a:lnSpc>
              <a:spcBef>
                <a:spcPts val="0"/>
              </a:spcBef>
              <a:buNone/>
            </a:pPr>
            <a:endParaRPr lang="uk-UA" sz="1800" dirty="0"/>
          </a:p>
          <a:p>
            <a:pPr marL="540000" indent="360000">
              <a:lnSpc>
                <a:spcPct val="150000"/>
              </a:lnSpc>
              <a:spcBef>
                <a:spcPts val="0"/>
              </a:spcBef>
              <a:buNone/>
            </a:pPr>
            <a:r>
              <a:rPr lang="en-US" sz="1800" dirty="0" err="1">
                <a:solidFill>
                  <a:schemeClr val="accent5">
                    <a:lumMod val="75000"/>
                  </a:schemeClr>
                </a:solidFill>
                <a:latin typeface="Consolas" panose="020B0609020204030204" pitchFamily="49" charset="0"/>
              </a:rPr>
              <a:t>decltype</a:t>
            </a:r>
            <a:r>
              <a:rPr lang="en-US" sz="1800" dirty="0"/>
              <a:t> </a:t>
            </a:r>
            <a:r>
              <a:rPr lang="uk-UA" sz="1800" dirty="0"/>
              <a:t>розробили для зручного використання як укладальникам узагальнених бібліотек так і програмістам початківцям. Зазвичай, виведений тип відповідає типу об’єкта або функції точнісінько як той він визначений в сирцевому коді. Подібно до оператора </a:t>
            </a:r>
            <a:r>
              <a:rPr lang="en-US" sz="1800" dirty="0" err="1">
                <a:solidFill>
                  <a:schemeClr val="accent5">
                    <a:lumMod val="75000"/>
                  </a:schemeClr>
                </a:solidFill>
                <a:latin typeface="Consolas" panose="020B0609020204030204" pitchFamily="49" charset="0"/>
              </a:rPr>
              <a:t>sizeof</a:t>
            </a:r>
            <a:r>
              <a:rPr lang="en-US" sz="1800" dirty="0"/>
              <a:t>, </a:t>
            </a:r>
            <a:r>
              <a:rPr lang="uk-UA" sz="1800" dirty="0"/>
              <a:t>операнд </a:t>
            </a:r>
            <a:r>
              <a:rPr lang="en-US" sz="1800" dirty="0" err="1">
                <a:solidFill>
                  <a:schemeClr val="accent5">
                    <a:lumMod val="75000"/>
                  </a:schemeClr>
                </a:solidFill>
                <a:latin typeface="Consolas" panose="020B0609020204030204" pitchFamily="49" charset="0"/>
              </a:rPr>
              <a:t>decltype</a:t>
            </a:r>
            <a:r>
              <a:rPr lang="en-US" sz="1800" dirty="0"/>
              <a:t> </a:t>
            </a:r>
            <a:r>
              <a:rPr lang="uk-UA" sz="1800" dirty="0"/>
              <a:t>не обчислюється.</a:t>
            </a:r>
          </a:p>
        </p:txBody>
      </p:sp>
    </p:spTree>
    <p:extLst>
      <p:ext uri="{BB962C8B-B14F-4D97-AF65-F5344CB8AC3E}">
        <p14:creationId xmlns:p14="http://schemas.microsoft.com/office/powerpoint/2010/main" val="26237450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73CA1DE8-88E4-46C5-A745-524E09DFB8E6}"/>
              </a:ext>
            </a:extLst>
          </p:cNvPr>
          <p:cNvPicPr>
            <a:picLocks noChangeAspect="1"/>
          </p:cNvPicPr>
          <p:nvPr/>
        </p:nvPicPr>
        <p:blipFill>
          <a:blip r:embed="rId2"/>
          <a:stretch>
            <a:fillRect/>
          </a:stretch>
        </p:blipFill>
        <p:spPr>
          <a:xfrm>
            <a:off x="0" y="997547"/>
            <a:ext cx="12192000" cy="4862906"/>
          </a:xfrm>
          <a:prstGeom prst="rect">
            <a:avLst/>
          </a:prstGeom>
        </p:spPr>
      </p:pic>
    </p:spTree>
    <p:extLst>
      <p:ext uri="{BB962C8B-B14F-4D97-AF65-F5344CB8AC3E}">
        <p14:creationId xmlns:p14="http://schemas.microsoft.com/office/powerpoint/2010/main" val="3873935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1026" name="Picture 2">
            <a:extLst>
              <a:ext uri="{FF2B5EF4-FFF2-40B4-BE49-F238E27FC236}">
                <a16:creationId xmlns:a16="http://schemas.microsoft.com/office/drawing/2014/main" id="{2867871B-5F90-4802-B0D6-5618DE852B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244" y="-1"/>
            <a:ext cx="3987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a:extLst>
              <a:ext uri="{FF2B5EF4-FFF2-40B4-BE49-F238E27FC236}">
                <a16:creationId xmlns:a16="http://schemas.microsoft.com/office/drawing/2014/main" id="{B6E7420E-60BA-452D-AEA8-E6B344BF2933}"/>
              </a:ext>
            </a:extLst>
          </p:cNvPr>
          <p:cNvPicPr>
            <a:picLocks noChangeAspect="1"/>
          </p:cNvPicPr>
          <p:nvPr/>
        </p:nvPicPr>
        <p:blipFill>
          <a:blip r:embed="rId3"/>
          <a:stretch>
            <a:fillRect/>
          </a:stretch>
        </p:blipFill>
        <p:spPr>
          <a:xfrm>
            <a:off x="6636958" y="1233287"/>
            <a:ext cx="4067769" cy="5249118"/>
          </a:xfrm>
          <a:prstGeom prst="rect">
            <a:avLst/>
          </a:prstGeom>
        </p:spPr>
      </p:pic>
    </p:spTree>
    <p:extLst>
      <p:ext uri="{BB962C8B-B14F-4D97-AF65-F5344CB8AC3E}">
        <p14:creationId xmlns:p14="http://schemas.microsoft.com/office/powerpoint/2010/main" val="20541776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Навіщо потрібно використовувати функції?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Початківці</a:t>
            </a:r>
            <a:r>
              <a:rPr lang="ru-RU" sz="1800" dirty="0"/>
              <a:t> часто </a:t>
            </a:r>
            <a:r>
              <a:rPr lang="ru-RU" sz="1800" dirty="0" err="1"/>
              <a:t>запитують</a:t>
            </a:r>
            <a:r>
              <a:rPr lang="ru-RU" sz="1800" dirty="0"/>
              <a:t>: «</a:t>
            </a:r>
            <a:r>
              <a:rPr lang="ru-RU" sz="1800" b="1" dirty="0">
                <a:highlight>
                  <a:srgbClr val="FFFF00"/>
                </a:highlight>
              </a:rPr>
              <a:t>А </a:t>
            </a:r>
            <a:r>
              <a:rPr lang="ru-RU" sz="1800" b="1" dirty="0" err="1">
                <a:highlight>
                  <a:srgbClr val="FFFF00"/>
                </a:highlight>
              </a:rPr>
              <a:t>чи</a:t>
            </a:r>
            <a:r>
              <a:rPr lang="ru-RU" sz="1800" b="1" dirty="0">
                <a:highlight>
                  <a:srgbClr val="FFFF00"/>
                </a:highlight>
              </a:rPr>
              <a:t> </a:t>
            </a:r>
            <a:r>
              <a:rPr lang="ru-RU" sz="1800" b="1" dirty="0" err="1">
                <a:highlight>
                  <a:srgbClr val="FFFF00"/>
                </a:highlight>
              </a:rPr>
              <a:t>можна</a:t>
            </a:r>
            <a:r>
              <a:rPr lang="ru-RU" sz="1800" b="1" dirty="0">
                <a:highlight>
                  <a:srgbClr val="FFFF00"/>
                </a:highlight>
              </a:rPr>
              <a:t> </a:t>
            </a:r>
            <a:r>
              <a:rPr lang="ru-RU" sz="1800" b="1" dirty="0" err="1">
                <a:highlight>
                  <a:srgbClr val="FFFF00"/>
                </a:highlight>
              </a:rPr>
              <a:t>обходитися</a:t>
            </a:r>
            <a:r>
              <a:rPr lang="ru-RU" sz="1800" b="1" dirty="0">
                <a:highlight>
                  <a:srgbClr val="FFFF00"/>
                </a:highlight>
              </a:rPr>
              <a:t> без </a:t>
            </a:r>
            <a:r>
              <a:rPr lang="ru-RU" sz="1800" b="1" dirty="0" err="1">
                <a:highlight>
                  <a:srgbClr val="FFFF00"/>
                </a:highlight>
              </a:rPr>
              <a:t>функцій</a:t>
            </a:r>
            <a:r>
              <a:rPr lang="ru-RU" sz="1800" b="1" dirty="0">
                <a:highlight>
                  <a:srgbClr val="FFFF00"/>
                </a:highlight>
              </a:rPr>
              <a:t> і весь код </a:t>
            </a:r>
            <a:r>
              <a:rPr lang="ru-RU" sz="1800" b="1" dirty="0" err="1">
                <a:highlight>
                  <a:srgbClr val="FFFF00"/>
                </a:highlight>
              </a:rPr>
              <a:t>розміщувати</a:t>
            </a:r>
            <a:r>
              <a:rPr lang="ru-RU" sz="1800" b="1" dirty="0">
                <a:highlight>
                  <a:srgbClr val="FFFF00"/>
                </a:highlight>
              </a:rPr>
              <a:t> </a:t>
            </a:r>
            <a:r>
              <a:rPr lang="ru-RU" sz="1800" b="1" dirty="0" err="1">
                <a:highlight>
                  <a:srgbClr val="FFFF00"/>
                </a:highlight>
              </a:rPr>
              <a:t>безпосередньо</a:t>
            </a:r>
            <a:r>
              <a:rPr lang="ru-RU" sz="1800" b="1" dirty="0">
                <a:highlight>
                  <a:srgbClr val="FFFF00"/>
                </a:highlight>
              </a:rPr>
              <a:t> в </a:t>
            </a:r>
            <a:r>
              <a:rPr lang="ru-RU" sz="1800" b="1" dirty="0" err="1">
                <a:highlight>
                  <a:srgbClr val="FFFF00"/>
                </a:highlight>
              </a:rPr>
              <a:t>функції</a:t>
            </a:r>
            <a:r>
              <a:rPr lang="ru-RU" sz="1800" b="1" dirty="0">
                <a:highlight>
                  <a:srgbClr val="FFFF00"/>
                </a:highlight>
              </a:rPr>
              <a:t> </a:t>
            </a:r>
            <a:r>
              <a:rPr lang="ru-RU" sz="1800" b="1" dirty="0" err="1">
                <a:highlight>
                  <a:srgbClr val="FFFF00"/>
                </a:highlight>
              </a:rPr>
              <a:t>main</a:t>
            </a:r>
            <a:r>
              <a:rPr lang="ru-RU" sz="1800" b="1" dirty="0">
                <a:highlight>
                  <a:srgbClr val="FFFF00"/>
                </a:highlight>
              </a:rPr>
              <a:t>()?</a:t>
            </a:r>
            <a:r>
              <a:rPr lang="ru-RU" sz="1800" dirty="0"/>
              <a:t>”. </a:t>
            </a:r>
            <a:r>
              <a:rPr lang="ru-RU" sz="1800" dirty="0" err="1"/>
              <a:t>Відповідь</a:t>
            </a:r>
            <a:r>
              <a:rPr lang="ru-RU" sz="1800" dirty="0"/>
              <a:t>: “</a:t>
            </a:r>
            <a:r>
              <a:rPr lang="ru-RU" sz="1800" b="1" dirty="0" err="1">
                <a:highlight>
                  <a:srgbClr val="00FF00"/>
                </a:highlight>
              </a:rPr>
              <a:t>Якщо</a:t>
            </a:r>
            <a:r>
              <a:rPr lang="ru-RU" sz="1800" b="1" dirty="0">
                <a:highlight>
                  <a:srgbClr val="00FF00"/>
                </a:highlight>
              </a:rPr>
              <a:t> ваш код </a:t>
            </a:r>
            <a:r>
              <a:rPr lang="ru-RU" sz="1800" b="1" dirty="0" err="1">
                <a:highlight>
                  <a:srgbClr val="00FF00"/>
                </a:highlight>
              </a:rPr>
              <a:t>складає</a:t>
            </a:r>
            <a:r>
              <a:rPr lang="ru-RU" sz="1800" b="1" dirty="0">
                <a:highlight>
                  <a:srgbClr val="00FF00"/>
                </a:highlight>
              </a:rPr>
              <a:t> </a:t>
            </a:r>
            <a:r>
              <a:rPr lang="ru-RU" sz="1800" b="1" dirty="0" err="1">
                <a:highlight>
                  <a:srgbClr val="00FF00"/>
                </a:highlight>
              </a:rPr>
              <a:t>всього</a:t>
            </a:r>
            <a:r>
              <a:rPr lang="ru-RU" sz="1800" b="1" dirty="0">
                <a:highlight>
                  <a:srgbClr val="00FF00"/>
                </a:highlight>
              </a:rPr>
              <a:t> </a:t>
            </a:r>
            <a:r>
              <a:rPr lang="ru-RU" sz="1800" b="1" dirty="0" err="1">
                <a:highlight>
                  <a:srgbClr val="00FF00"/>
                </a:highlight>
              </a:rPr>
              <a:t>лише</a:t>
            </a:r>
            <a:r>
              <a:rPr lang="ru-RU" sz="1800" b="1" dirty="0">
                <a:highlight>
                  <a:srgbClr val="00FF00"/>
                </a:highlight>
              </a:rPr>
              <a:t> 10-20 </a:t>
            </a:r>
            <a:r>
              <a:rPr lang="ru-RU" sz="1800" b="1" dirty="0" err="1">
                <a:highlight>
                  <a:srgbClr val="00FF00"/>
                </a:highlight>
              </a:rPr>
              <a:t>рядків</a:t>
            </a:r>
            <a:r>
              <a:rPr lang="ru-RU" sz="1800" b="1" dirty="0">
                <a:highlight>
                  <a:srgbClr val="00FF00"/>
                </a:highlight>
              </a:rPr>
              <a:t>, то </a:t>
            </a:r>
            <a:r>
              <a:rPr lang="ru-RU" sz="1800" b="1" dirty="0" err="1">
                <a:highlight>
                  <a:srgbClr val="00FF00"/>
                </a:highlight>
              </a:rPr>
              <a:t>можна</a:t>
            </a:r>
            <a:r>
              <a:rPr lang="ru-RU" sz="1800" b="1" dirty="0">
                <a:highlight>
                  <a:srgbClr val="00FF00"/>
                </a:highlight>
              </a:rPr>
              <a:t>. А </a:t>
            </a:r>
            <a:r>
              <a:rPr lang="ru-RU" sz="1800" b="1" dirty="0" err="1">
                <a:highlight>
                  <a:srgbClr val="00FF00"/>
                </a:highlight>
              </a:rPr>
              <a:t>якщо</a:t>
            </a:r>
            <a:r>
              <a:rPr lang="ru-RU" sz="1800" b="1" dirty="0">
                <a:highlight>
                  <a:srgbClr val="00FF00"/>
                </a:highlight>
              </a:rPr>
              <a:t> </a:t>
            </a:r>
            <a:r>
              <a:rPr lang="ru-RU" sz="1800" b="1" dirty="0" err="1">
                <a:highlight>
                  <a:srgbClr val="00FF00"/>
                </a:highlight>
              </a:rPr>
              <a:t>серйозно</a:t>
            </a:r>
            <a:r>
              <a:rPr lang="ru-RU" sz="1800" b="1" dirty="0">
                <a:highlight>
                  <a:srgbClr val="00FF00"/>
                </a:highlight>
              </a:rPr>
              <a:t>, то </a:t>
            </a:r>
            <a:r>
              <a:rPr lang="ru-RU" sz="1800" b="1" dirty="0" err="1">
                <a:highlight>
                  <a:srgbClr val="00FF00"/>
                </a:highlight>
              </a:rPr>
              <a:t>функції</a:t>
            </a:r>
            <a:r>
              <a:rPr lang="ru-RU" sz="1800" b="1" dirty="0">
                <a:highlight>
                  <a:srgbClr val="00FF00"/>
                </a:highlight>
              </a:rPr>
              <a:t> </a:t>
            </a:r>
            <a:r>
              <a:rPr lang="ru-RU" sz="1800" b="1" dirty="0" err="1">
                <a:highlight>
                  <a:srgbClr val="00FF00"/>
                </a:highlight>
              </a:rPr>
              <a:t>призначені</a:t>
            </a:r>
            <a:r>
              <a:rPr lang="ru-RU" sz="1800" b="1" dirty="0">
                <a:highlight>
                  <a:srgbClr val="00FF00"/>
                </a:highlight>
              </a:rPr>
              <a:t> для </a:t>
            </a:r>
            <a:r>
              <a:rPr lang="ru-RU" sz="1800" b="1" dirty="0" err="1">
                <a:highlight>
                  <a:srgbClr val="00FF00"/>
                </a:highlight>
              </a:rPr>
              <a:t>спрощення</a:t>
            </a:r>
            <a:r>
              <a:rPr lang="ru-RU" sz="1800" b="1" dirty="0">
                <a:highlight>
                  <a:srgbClr val="00FF00"/>
                </a:highlight>
              </a:rPr>
              <a:t> коду, а не для </a:t>
            </a:r>
            <a:r>
              <a:rPr lang="ru-RU" sz="1800" b="1" dirty="0" err="1">
                <a:highlight>
                  <a:srgbClr val="00FF00"/>
                </a:highlight>
              </a:rPr>
              <a:t>його</a:t>
            </a:r>
            <a:r>
              <a:rPr lang="ru-RU" sz="1800" b="1" dirty="0">
                <a:highlight>
                  <a:srgbClr val="00FF00"/>
                </a:highlight>
              </a:rPr>
              <a:t> </a:t>
            </a:r>
            <a:r>
              <a:rPr lang="ru-RU" sz="1800" b="1" dirty="0" err="1">
                <a:highlight>
                  <a:srgbClr val="00FF00"/>
                </a:highlight>
              </a:rPr>
              <a:t>ускладнення</a:t>
            </a:r>
            <a:r>
              <a:rPr lang="ru-RU" sz="1800" dirty="0"/>
              <a:t>”. Вони </a:t>
            </a:r>
            <a:r>
              <a:rPr lang="ru-RU" sz="1800" dirty="0" err="1"/>
              <a:t>мають</a:t>
            </a:r>
            <a:r>
              <a:rPr lang="ru-RU" sz="1800" dirty="0"/>
              <a:t> ряд </a:t>
            </a:r>
            <a:r>
              <a:rPr lang="ru-RU" sz="1800" dirty="0" err="1"/>
              <a:t>переваг</a:t>
            </a:r>
            <a:r>
              <a:rPr lang="ru-RU" sz="1800" dirty="0"/>
              <a:t>, </a:t>
            </a:r>
            <a:r>
              <a:rPr lang="ru-RU" sz="1800" dirty="0" err="1"/>
              <a:t>які</a:t>
            </a:r>
            <a:r>
              <a:rPr lang="ru-RU" sz="1800" dirty="0"/>
              <a:t> </a:t>
            </a:r>
            <a:r>
              <a:rPr lang="ru-RU" sz="1800" dirty="0" err="1"/>
              <a:t>роблять</a:t>
            </a:r>
            <a:r>
              <a:rPr lang="ru-RU" sz="1800" dirty="0"/>
              <a:t> </a:t>
            </a:r>
            <a:r>
              <a:rPr lang="ru-RU" sz="1800" dirty="0" err="1"/>
              <a:t>їх</a:t>
            </a:r>
            <a:r>
              <a:rPr lang="ru-RU" sz="1800" dirty="0"/>
              <a:t> </a:t>
            </a:r>
            <a:r>
              <a:rPr lang="ru-RU" sz="1800" dirty="0" err="1"/>
              <a:t>надзвичайно</a:t>
            </a:r>
            <a:r>
              <a:rPr lang="ru-RU" sz="1800" dirty="0"/>
              <a:t> </a:t>
            </a:r>
            <a:r>
              <a:rPr lang="ru-RU" sz="1800" dirty="0" err="1"/>
              <a:t>корисними</a:t>
            </a:r>
            <a:r>
              <a:rPr lang="ru-RU" sz="1800" dirty="0"/>
              <a:t> в </a:t>
            </a:r>
            <a:r>
              <a:rPr lang="ru-RU" sz="1800" dirty="0" err="1"/>
              <a:t>нетривіальних</a:t>
            </a:r>
            <a:r>
              <a:rPr lang="ru-RU" sz="1800" dirty="0"/>
              <a:t> </a:t>
            </a:r>
            <a:r>
              <a:rPr lang="ru-RU" sz="1800" dirty="0" err="1"/>
              <a:t>програмах</a:t>
            </a:r>
            <a:r>
              <a:rPr lang="ru-RU" sz="1800" dirty="0"/>
              <a:t>.</a:t>
            </a:r>
            <a:endParaRPr lang="uk-UA" sz="1800" dirty="0"/>
          </a:p>
        </p:txBody>
      </p:sp>
    </p:spTree>
    <p:extLst>
      <p:ext uri="{BB962C8B-B14F-4D97-AF65-F5344CB8AC3E}">
        <p14:creationId xmlns:p14="http://schemas.microsoft.com/office/powerpoint/2010/main" val="19510141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Переваги функцій</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Структура</a:t>
            </a:r>
            <a:r>
              <a:rPr lang="uk-UA" sz="1800" dirty="0"/>
              <a:t>. Як тільки програми збільшуються в розмірі/складності, зберігати весь код всередині функції </a:t>
            </a:r>
            <a:r>
              <a:rPr lang="en-US" sz="1800" dirty="0">
                <a:solidFill>
                  <a:schemeClr val="accent5">
                    <a:lumMod val="75000"/>
                  </a:schemeClr>
                </a:solidFill>
                <a:latin typeface="Consolas" panose="020B0609020204030204" pitchFamily="49" charset="0"/>
              </a:rPr>
              <a:t>main() </a:t>
            </a:r>
            <a:r>
              <a:rPr lang="uk-UA" sz="1800" dirty="0"/>
              <a:t>стає важко. Функція — це як міні-програма, яку ми можемо записати окремо від головної програми, не заморочуючись при цьому на рахунок інших частин коду. Це дозволяє розбивати складні завдання на більш дрібні і прості, що </a:t>
            </a:r>
            <a:r>
              <a:rPr lang="uk-UA" sz="1800" b="1" dirty="0">
                <a:highlight>
                  <a:srgbClr val="00FF00"/>
                </a:highlight>
              </a:rPr>
              <a:t>кардинально знижує загальну складність програми</a:t>
            </a:r>
            <a:r>
              <a:rPr lang="uk-UA" sz="1800" dirty="0"/>
              <a:t>.</a:t>
            </a:r>
          </a:p>
          <a:p>
            <a:pPr marL="540000" indent="360000">
              <a:lnSpc>
                <a:spcPct val="150000"/>
              </a:lnSpc>
              <a:spcBef>
                <a:spcPts val="0"/>
              </a:spcBef>
              <a:buNone/>
            </a:pPr>
            <a:r>
              <a:rPr lang="uk-UA" sz="1800" dirty="0"/>
              <a:t>   </a:t>
            </a:r>
            <a:r>
              <a:rPr lang="uk-UA" sz="1800" b="1" dirty="0">
                <a:highlight>
                  <a:srgbClr val="00FF00"/>
                </a:highlight>
              </a:rPr>
              <a:t>Повторне використання</a:t>
            </a:r>
            <a:r>
              <a:rPr lang="uk-UA" sz="1800" dirty="0"/>
              <a:t>. Після оголошення функції, її </a:t>
            </a:r>
            <a:r>
              <a:rPr lang="uk-UA" sz="1800" b="1" dirty="0">
                <a:highlight>
                  <a:srgbClr val="00FF00"/>
                </a:highlight>
              </a:rPr>
              <a:t>можна викликати багато разів</a:t>
            </a:r>
            <a:r>
              <a:rPr lang="uk-UA" sz="1800" dirty="0"/>
              <a:t>. </a:t>
            </a:r>
            <a:r>
              <a:rPr lang="uk-UA" sz="1800" b="1" dirty="0">
                <a:highlight>
                  <a:srgbClr val="00FFFF"/>
                </a:highlight>
              </a:rPr>
              <a:t>Це дозволяє уникнути дублювання коду і зводить до мінімуму ймовірність виникнення помилок при копіюванні/вставці коду</a:t>
            </a:r>
            <a:r>
              <a:rPr lang="uk-UA" sz="1800" dirty="0"/>
              <a:t>. </a:t>
            </a:r>
            <a:r>
              <a:rPr lang="uk-UA" sz="1800" b="1" dirty="0">
                <a:highlight>
                  <a:srgbClr val="FFFF00"/>
                </a:highlight>
              </a:rPr>
              <a:t>Функції також можуть використовуватися і в інших програмах, зменшуючи обсяг коду, який потрібно писати з нуля кожен раз</a:t>
            </a:r>
            <a:r>
              <a:rPr lang="uk-UA" sz="1800" dirty="0"/>
              <a:t>.</a:t>
            </a:r>
          </a:p>
          <a:p>
            <a:pPr marL="540000" indent="360000">
              <a:lnSpc>
                <a:spcPct val="150000"/>
              </a:lnSpc>
              <a:spcBef>
                <a:spcPts val="0"/>
              </a:spcBef>
              <a:buNone/>
            </a:pPr>
            <a:r>
              <a:rPr lang="uk-UA" sz="1800" dirty="0"/>
              <a:t>   </a:t>
            </a:r>
            <a:r>
              <a:rPr lang="uk-UA" sz="1800" b="1" dirty="0">
                <a:highlight>
                  <a:srgbClr val="00FF00"/>
                </a:highlight>
              </a:rPr>
              <a:t>Тестування</a:t>
            </a:r>
            <a:r>
              <a:rPr lang="uk-UA" sz="1800" dirty="0"/>
              <a:t>. Оскільки функції зменшують зайвий код, то і тестувати його стає набагато простіше. А оскільки функція є самостійною одиницею, то нам досить протестувати її один раз, щоб переконатися в її працездатності, а потім ми можемо її повторно використовувати багато разів без необхідності проводити тестування ще раз (до тих пір, поки не </a:t>
            </a:r>
            <a:r>
              <a:rPr lang="uk-UA" sz="1800" dirty="0" err="1"/>
              <a:t>внесемо</a:t>
            </a:r>
            <a:r>
              <a:rPr lang="uk-UA" sz="1800" dirty="0"/>
              <a:t> зміни в цю функцію).</a:t>
            </a:r>
          </a:p>
        </p:txBody>
      </p:sp>
    </p:spTree>
    <p:extLst>
      <p:ext uri="{BB962C8B-B14F-4D97-AF65-F5344CB8AC3E}">
        <p14:creationId xmlns:p14="http://schemas.microsoft.com/office/powerpoint/2010/main" val="4096020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Переваги функцій</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 </a:t>
            </a:r>
            <a:r>
              <a:rPr lang="uk-UA" sz="1800" b="1" dirty="0">
                <a:highlight>
                  <a:srgbClr val="00FF00"/>
                </a:highlight>
              </a:rPr>
              <a:t>Модернізація</a:t>
            </a:r>
            <a:r>
              <a:rPr lang="uk-UA" sz="1800" dirty="0"/>
              <a:t>. Коли потрібно </a:t>
            </a:r>
            <a:r>
              <a:rPr lang="uk-UA" sz="1800" dirty="0" err="1"/>
              <a:t>внести</a:t>
            </a:r>
            <a:r>
              <a:rPr lang="uk-UA" sz="1800" dirty="0"/>
              <a:t> зміни в програму або розширити її функціонал, то функції є відмінним варіантом. </a:t>
            </a:r>
            <a:r>
              <a:rPr lang="uk-UA" sz="1800" b="1" dirty="0">
                <a:highlight>
                  <a:srgbClr val="00FFFF"/>
                </a:highlight>
              </a:rPr>
              <a:t>З їх допомогою можна </a:t>
            </a:r>
            <a:r>
              <a:rPr lang="uk-UA" sz="1800" b="1" dirty="0" err="1">
                <a:highlight>
                  <a:srgbClr val="00FFFF"/>
                </a:highlight>
              </a:rPr>
              <a:t>внести</a:t>
            </a:r>
            <a:r>
              <a:rPr lang="uk-UA" sz="1800" b="1" dirty="0">
                <a:highlight>
                  <a:srgbClr val="00FFFF"/>
                </a:highlight>
              </a:rPr>
              <a:t> зміни в одному місці, щоб вони запрацювали всюди</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a:t>
            </a:r>
            <a:r>
              <a:rPr lang="uk-UA" sz="1800" b="1" dirty="0">
                <a:highlight>
                  <a:srgbClr val="00FF00"/>
                </a:highlight>
              </a:rPr>
              <a:t>Абстракція</a:t>
            </a:r>
            <a:r>
              <a:rPr lang="uk-UA" sz="1800" dirty="0"/>
              <a:t>. Для того, щоб використовувати функцію, нам потрібно знати її ім’я, місцезнаходження, вхідні та вихідні дані. </a:t>
            </a:r>
            <a:r>
              <a:rPr lang="uk-UA" sz="1800" b="1" dirty="0">
                <a:highlight>
                  <a:srgbClr val="00FF00"/>
                </a:highlight>
              </a:rPr>
              <a:t>Нам не потрібно знати, як вона працює</a:t>
            </a:r>
            <a:r>
              <a:rPr lang="uk-UA" sz="1800" dirty="0"/>
              <a:t>. Це дуже корисно для написання коду, зрозумілого іншим (наприклад, Стандартна бібліотека С++ і все, що в ній знаходиться, створене саме за цим принципом).</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Кожен раз, при виклику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cin</a:t>
            </a:r>
            <a:r>
              <a:rPr lang="en-US" sz="1800" dirty="0"/>
              <a:t> </a:t>
            </a:r>
            <a:r>
              <a:rPr lang="uk-UA" sz="1800" dirty="0"/>
              <a:t>або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a:t>
            </a:r>
            <a:r>
              <a:rPr lang="uk-UA" sz="1800" dirty="0"/>
              <a:t>для вводу або виводу даних, ми використовуємо функцію зі Стандартної бібліотеки </a:t>
            </a:r>
            <a:r>
              <a:rPr lang="en-US" sz="1800" dirty="0"/>
              <a:t>C++, </a:t>
            </a:r>
            <a:r>
              <a:rPr lang="uk-UA" sz="1800" dirty="0"/>
              <a:t>яка відповідає всім вищезазначеним концепціям.</a:t>
            </a:r>
          </a:p>
        </p:txBody>
      </p:sp>
    </p:spTree>
    <p:extLst>
      <p:ext uri="{BB962C8B-B14F-4D97-AF65-F5344CB8AC3E}">
        <p14:creationId xmlns:p14="http://schemas.microsoft.com/office/powerpoint/2010/main" val="2531149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Ефективне використання функцій</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fontScale="92500" lnSpcReduction="20000"/>
          </a:bodyPr>
          <a:lstStyle/>
          <a:p>
            <a:pPr marL="540000" indent="360000">
              <a:lnSpc>
                <a:spcPct val="150000"/>
              </a:lnSpc>
              <a:spcBef>
                <a:spcPts val="0"/>
              </a:spcBef>
              <a:buNone/>
            </a:pPr>
            <a:r>
              <a:rPr lang="uk-UA" sz="1800" dirty="0"/>
              <a:t>Однією з найбільш поширених проблем, з якою стикаються початківці, є розуміння того, </a:t>
            </a:r>
            <a:r>
              <a:rPr lang="uk-UA" sz="1800" b="1" dirty="0">
                <a:highlight>
                  <a:srgbClr val="FFFF00"/>
                </a:highlight>
              </a:rPr>
              <a:t>де, коли і як ефективно використовувати функції</a:t>
            </a:r>
            <a:r>
              <a:rPr lang="uk-UA" sz="1800" dirty="0"/>
              <a:t>. Ось кілька основних рекомендацій при написанні функцій:</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a:t>
            </a:r>
            <a:r>
              <a:rPr lang="uk-UA" sz="1800" b="1" dirty="0">
                <a:highlight>
                  <a:srgbClr val="00FF00"/>
                </a:highlight>
              </a:rPr>
              <a:t>Рекомендація №1</a:t>
            </a:r>
            <a:r>
              <a:rPr lang="uk-UA" sz="1800" dirty="0"/>
              <a:t>: </a:t>
            </a:r>
            <a:r>
              <a:rPr lang="uk-UA" sz="1800" b="1" dirty="0">
                <a:highlight>
                  <a:srgbClr val="00FFFF"/>
                </a:highlight>
              </a:rPr>
              <a:t>Код, який з’являється більше одного разу в програмі</a:t>
            </a:r>
            <a:r>
              <a:rPr lang="uk-UA" sz="1800" dirty="0"/>
              <a:t>, краще переписати у вигляді функції. Наприклад, якщо ми отримуємо дані від користувача кілька разів одним і тим же способом, то це чудова нагода для написання окремої функції.</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a:t>
            </a:r>
            <a:r>
              <a:rPr lang="uk-UA" sz="1800" b="1" dirty="0">
                <a:highlight>
                  <a:srgbClr val="00FF00"/>
                </a:highlight>
              </a:rPr>
              <a:t>Рекомендація №2</a:t>
            </a:r>
            <a:r>
              <a:rPr lang="uk-UA" sz="1800" dirty="0"/>
              <a:t>: </a:t>
            </a:r>
            <a:r>
              <a:rPr lang="uk-UA" sz="1800" b="1" dirty="0">
                <a:highlight>
                  <a:srgbClr val="00FFFF"/>
                </a:highlight>
              </a:rPr>
              <a:t>Код, який використовується для сортування будь-чого</a:t>
            </a:r>
            <a:r>
              <a:rPr lang="uk-UA" sz="1800" dirty="0"/>
              <a:t>, краще записати у вигляді окремої функції. Наприклад, якщо у нас є список речей, які потрібно впорядкувати — пишемо функцію сортування, куди передаємо несортований список і звідки отримуємо уже відсортований.</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a:t>
            </a:r>
            <a:r>
              <a:rPr lang="uk-UA" sz="1800" b="1" dirty="0">
                <a:highlight>
                  <a:srgbClr val="00FF00"/>
                </a:highlight>
              </a:rPr>
              <a:t>Рекомендація №3</a:t>
            </a:r>
            <a:r>
              <a:rPr lang="uk-UA" sz="1800" dirty="0"/>
              <a:t>: </a:t>
            </a:r>
            <a:r>
              <a:rPr lang="uk-UA" sz="2600" b="1" dirty="0">
                <a:highlight>
                  <a:srgbClr val="00FF00"/>
                </a:highlight>
              </a:rPr>
              <a:t>Функція повинна виконувати одне (і тільки одне) завдання</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a:t>
            </a:r>
            <a:r>
              <a:rPr lang="uk-UA" sz="1800" b="1" dirty="0">
                <a:highlight>
                  <a:srgbClr val="00FF00"/>
                </a:highlight>
              </a:rPr>
              <a:t>Рекомендація №4</a:t>
            </a:r>
            <a:r>
              <a:rPr lang="uk-UA" sz="1800" dirty="0"/>
              <a:t>: </a:t>
            </a:r>
            <a:r>
              <a:rPr lang="uk-UA" sz="1800" b="1" dirty="0">
                <a:highlight>
                  <a:srgbClr val="00FFFF"/>
                </a:highlight>
              </a:rPr>
              <a:t>Коли функція стає дуже великою, складною чи незрозумілою</a:t>
            </a:r>
            <a:r>
              <a:rPr lang="uk-UA" sz="1800" dirty="0"/>
              <a:t> — її варто розбити на декілька </a:t>
            </a:r>
            <a:r>
              <a:rPr lang="uk-UA" sz="1800" dirty="0" err="1"/>
              <a:t>підфункцій</a:t>
            </a:r>
            <a:r>
              <a:rPr lang="uk-UA" sz="1800" dirty="0"/>
              <a:t>. Це називається </a:t>
            </a:r>
            <a:r>
              <a:rPr lang="uk-UA" sz="1800" b="1" dirty="0" err="1">
                <a:highlight>
                  <a:srgbClr val="FFFF00"/>
                </a:highlight>
              </a:rPr>
              <a:t>рефакторингом</a:t>
            </a:r>
            <a:r>
              <a:rPr lang="uk-UA" sz="1800" b="1" dirty="0">
                <a:highlight>
                  <a:srgbClr val="FFFF00"/>
                </a:highlight>
              </a:rPr>
              <a:t> коду</a:t>
            </a:r>
            <a:r>
              <a:rPr lang="uk-UA" sz="1800" dirty="0"/>
              <a:t>.</a:t>
            </a:r>
          </a:p>
        </p:txBody>
      </p:sp>
    </p:spTree>
    <p:extLst>
      <p:ext uri="{BB962C8B-B14F-4D97-AF65-F5344CB8AC3E}">
        <p14:creationId xmlns:p14="http://schemas.microsoft.com/office/powerpoint/2010/main" val="3802159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Ефективне використання функцій</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При вивченні </a:t>
            </a:r>
            <a:r>
              <a:rPr lang="en-US" sz="1800" dirty="0"/>
              <a:t>C++ </a:t>
            </a:r>
            <a:r>
              <a:rPr lang="uk-UA" sz="1800" dirty="0"/>
              <a:t>вам потрібно буде написати багато програм, які включатимуть наступні три </a:t>
            </a:r>
            <a:r>
              <a:rPr lang="uk-UA" sz="1800" dirty="0" err="1"/>
              <a:t>підзавдання</a:t>
            </a:r>
            <a:r>
              <a:rPr lang="uk-UA" sz="1800" dirty="0"/>
              <a:t>:</a:t>
            </a:r>
          </a:p>
          <a:p>
            <a:pPr marL="825750" indent="-285750">
              <a:lnSpc>
                <a:spcPct val="150000"/>
              </a:lnSpc>
              <a:spcBef>
                <a:spcPts val="0"/>
              </a:spcBef>
            </a:pPr>
            <a:r>
              <a:rPr lang="uk-UA" sz="1800" b="1" dirty="0">
                <a:highlight>
                  <a:srgbClr val="00FF00"/>
                </a:highlight>
              </a:rPr>
              <a:t>Отримання даних від користувача.</a:t>
            </a:r>
          </a:p>
          <a:p>
            <a:pPr marL="825750" indent="-285750">
              <a:lnSpc>
                <a:spcPct val="150000"/>
              </a:lnSpc>
              <a:spcBef>
                <a:spcPts val="0"/>
              </a:spcBef>
            </a:pPr>
            <a:r>
              <a:rPr lang="uk-UA" sz="1800" b="1" dirty="0">
                <a:highlight>
                  <a:srgbClr val="00FF00"/>
                </a:highlight>
              </a:rPr>
              <a:t>Опрацювання даних.</a:t>
            </a:r>
          </a:p>
          <a:p>
            <a:pPr marL="825750" indent="-285750">
              <a:lnSpc>
                <a:spcPct val="150000"/>
              </a:lnSpc>
              <a:spcBef>
                <a:spcPts val="0"/>
              </a:spcBef>
            </a:pPr>
            <a:r>
              <a:rPr lang="uk-UA" sz="1800" b="1" dirty="0">
                <a:highlight>
                  <a:srgbClr val="00FF00"/>
                </a:highlight>
              </a:rPr>
              <a:t>Вивід результату на екран.</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Для простих програм (менше 30 рядків коду) частково або всі з цих трьох </a:t>
            </a:r>
            <a:r>
              <a:rPr lang="uk-UA" sz="1800" dirty="0" err="1"/>
              <a:t>підзавдань</a:t>
            </a:r>
            <a:r>
              <a:rPr lang="uk-UA" sz="1800" dirty="0"/>
              <a:t> можна записати у функції </a:t>
            </a:r>
            <a:r>
              <a:rPr lang="en-US" sz="1800" dirty="0">
                <a:solidFill>
                  <a:schemeClr val="accent5">
                    <a:lumMod val="75000"/>
                  </a:schemeClr>
                </a:solidFill>
                <a:latin typeface="Consolas" panose="020B0609020204030204" pitchFamily="49" charset="0"/>
              </a:rPr>
              <a:t>main()</a:t>
            </a:r>
            <a:r>
              <a:rPr lang="en-US" sz="1800" dirty="0"/>
              <a:t>. </a:t>
            </a:r>
            <a:r>
              <a:rPr lang="uk-UA" sz="1800" dirty="0"/>
              <a:t>Для більш складних програм (або просто для практики) кожне з цих трьох </a:t>
            </a:r>
            <a:r>
              <a:rPr lang="uk-UA" sz="1800" dirty="0" err="1"/>
              <a:t>підзавдань</a:t>
            </a:r>
            <a:r>
              <a:rPr lang="uk-UA" sz="1800" dirty="0"/>
              <a:t> є хорошим варіантом для написання окремої функції.</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FF"/>
                </a:highlight>
              </a:rPr>
              <a:t>Початківці дуже часто комбінують в одній функції відразу і опрацювання даних від користувача, і виведення результату</a:t>
            </a:r>
            <a:r>
              <a:rPr lang="uk-UA" sz="1800" dirty="0"/>
              <a:t>. </a:t>
            </a:r>
            <a:r>
              <a:rPr lang="uk-UA" sz="1800" b="1" dirty="0">
                <a:highlight>
                  <a:srgbClr val="00FF00"/>
                </a:highlight>
              </a:rPr>
              <a:t>Проте це порушує правило “одного завдання”. </a:t>
            </a:r>
            <a:r>
              <a:rPr lang="uk-UA" sz="1800" dirty="0"/>
              <a:t>Функція, яка опрацьовує значення, повинна повертати його назад у </a:t>
            </a:r>
            <a:r>
              <a:rPr lang="uk-UA" sz="1800" dirty="0" err="1"/>
              <a:t>викликаючу</a:t>
            </a:r>
            <a:r>
              <a:rPr lang="uk-UA" sz="1800" dirty="0"/>
              <a:t> функцію, а далі вже нехай ця функція сама вирішує, що їй з цим значенням робити.</a:t>
            </a:r>
          </a:p>
        </p:txBody>
      </p:sp>
    </p:spTree>
    <p:extLst>
      <p:ext uri="{BB962C8B-B14F-4D97-AF65-F5344CB8AC3E}">
        <p14:creationId xmlns:p14="http://schemas.microsoft.com/office/powerpoint/2010/main" val="34713182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7170" name="Picture 2">
            <a:extLst>
              <a:ext uri="{FF2B5EF4-FFF2-40B4-BE49-F238E27FC236}">
                <a16:creationId xmlns:a16="http://schemas.microsoft.com/office/drawing/2014/main" id="{C5B423CE-E0A9-44DE-B37E-DA733B24F5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823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en-US" sz="3600" b="1" dirty="0"/>
              <a:t>SLAP («Single level of abstraction principle»)</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Принцип єдиного рівня абстракції </a:t>
            </a:r>
            <a:r>
              <a:rPr lang="uk-UA" sz="1800" dirty="0"/>
              <a:t>(</a:t>
            </a:r>
            <a:r>
              <a:rPr lang="en-US" sz="1800" dirty="0"/>
              <a:t>SLAP) </a:t>
            </a:r>
            <a:r>
              <a:rPr lang="uk-UA" sz="1800" dirty="0"/>
              <a:t>визначає, як ми повинні організувати свій код (функції, щоб бути конкретним), щоб зберегти його підтримуваним.</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 довгими і складними функціями важко жити. Їх важко зрозуміти іншим розробникам і їх важко тестувати. Якщо зовсім на пальцях, то, щойно ми стикаємося з такою гидотою, ми повинні негайно перетворити її на кілька невеликих функцій!</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Як казав Роберт Мартін: "</a:t>
            </a:r>
            <a:r>
              <a:rPr lang="uk-UA" sz="1800" b="1" dirty="0">
                <a:highlight>
                  <a:srgbClr val="00FF00"/>
                </a:highlight>
              </a:rPr>
              <a:t>функції повинні робити тільки одну річ, і вони повинні робити це добре</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Але як саме ми повинні організовувати свої функції? У міру того, як </a:t>
            </a:r>
            <a:r>
              <a:rPr lang="ru-RU" sz="1800" dirty="0"/>
              <a:t>в</a:t>
            </a:r>
            <a:r>
              <a:rPr lang="uk-UA" sz="1800" dirty="0"/>
              <a:t>и, набуватимете більшого досвіду в програмуванні, ви почнеш більше розуміти практичну, естетичну та функціональну складову програмування і принцип, званий </a:t>
            </a:r>
            <a:r>
              <a:rPr lang="en-US" sz="1800" dirty="0"/>
              <a:t>SLAP, </a:t>
            </a:r>
            <a:r>
              <a:rPr lang="uk-UA" sz="1800" dirty="0"/>
              <a:t>який покликаний допомогти.</a:t>
            </a:r>
            <a:endParaRPr lang="en-US" sz="1800" dirty="0"/>
          </a:p>
        </p:txBody>
      </p:sp>
    </p:spTree>
    <p:extLst>
      <p:ext uri="{BB962C8B-B14F-4D97-AF65-F5344CB8AC3E}">
        <p14:creationId xmlns:p14="http://schemas.microsoft.com/office/powerpoint/2010/main" val="37124767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en-US" sz="3600" b="1" dirty="0"/>
              <a:t>SLAP («Single level of abstraction principle»)</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Грубо кажучи, твої функції повинні робити тільки одне, або іншими </a:t>
            </a:r>
            <a:r>
              <a:rPr lang="en-US" sz="1800" dirty="0"/>
              <a:t>SLAP-</a:t>
            </a:r>
            <a:r>
              <a:rPr lang="uk-UA" sz="1800" dirty="0"/>
              <a:t>словами, повинні мати </a:t>
            </a:r>
            <a:r>
              <a:rPr lang="uk-UA" sz="1800" b="1" dirty="0">
                <a:highlight>
                  <a:srgbClr val="00FF00"/>
                </a:highlight>
              </a:rPr>
              <a:t>тільки</a:t>
            </a:r>
            <a:r>
              <a:rPr lang="uk-UA" sz="1800" dirty="0"/>
              <a:t> </a:t>
            </a:r>
            <a:r>
              <a:rPr lang="uk-UA" sz="1800" b="1" dirty="0">
                <a:highlight>
                  <a:srgbClr val="00FF00"/>
                </a:highlight>
              </a:rPr>
              <a:t>один рівень абстракції</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По суті, функція, яка, наприклад, читає користувацьке введення, не повинна також його й обробляти</a:t>
            </a:r>
            <a:r>
              <a:rPr lang="uk-UA" sz="1800" dirty="0"/>
              <a:t>. Натомість, потрібно буде використовувати окрему функцію, яка знаходиться на іншому, нижчому рівні абстракції. Що загальніша функція і що більше інших функцій вона використовує, то вище вона в ієрархії абстракцій.</a:t>
            </a:r>
          </a:p>
        </p:txBody>
      </p:sp>
    </p:spTree>
    <p:extLst>
      <p:ext uri="{BB962C8B-B14F-4D97-AF65-F5344CB8AC3E}">
        <p14:creationId xmlns:p14="http://schemas.microsoft.com/office/powerpoint/2010/main" val="31947432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8194" name="Picture 2">
            <a:extLst>
              <a:ext uri="{FF2B5EF4-FFF2-40B4-BE49-F238E27FC236}">
                <a16:creationId xmlns:a16="http://schemas.microsoft.com/office/drawing/2014/main" id="{9A195347-8169-468F-A87B-5CD25C0E0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8124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KISS («Keep it simple, stupid» )</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Це не патерн, не анти-патерн і навіть не рок-гурт із сімдесятих, у даному разі, це один із найпопулярніших принципів або підходів до програмування чого-небудь.</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По суті, цей принцип вимагає, щоб твій код був якомога простішим, адже нагромадження непотрібних функцій, що дублюють одна одну, і звичка чухати ліве вухо правою рукою не є ознакою професіоналізму програміста.</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FF"/>
                </a:highlight>
              </a:rPr>
              <a:t>Що простіший код, то легше його зрозуміти, відповідно, то менший шанс спалити стілець під людиною, яка буде після тебе цей код розгрібати</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Стів </a:t>
            </a:r>
            <a:r>
              <a:rPr lang="uk-UA" sz="1800" dirty="0" err="1"/>
              <a:t>Макконел</a:t>
            </a:r>
            <a:r>
              <a:rPr lang="uk-UA" sz="1800" dirty="0"/>
              <a:t> якось сказав: "</a:t>
            </a:r>
            <a:r>
              <a:rPr lang="uk-UA" sz="1800" b="1" dirty="0">
                <a:highlight>
                  <a:srgbClr val="00FF00"/>
                </a:highlight>
              </a:rPr>
              <a:t>Пишіть код так, ніби підтримувати його буде схильний до насильства психопат, який знає, де ви живете</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Тому краще й справді не ускладнювати речі, які цього не вимагають.</a:t>
            </a:r>
          </a:p>
        </p:txBody>
      </p:sp>
    </p:spTree>
    <p:extLst>
      <p:ext uri="{BB962C8B-B14F-4D97-AF65-F5344CB8AC3E}">
        <p14:creationId xmlns:p14="http://schemas.microsoft.com/office/powerpoint/2010/main" val="4238627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03B9E236-C728-4459-9A5C-55CE726E492C}"/>
              </a:ext>
            </a:extLst>
          </p:cNvPr>
          <p:cNvPicPr>
            <a:picLocks noChangeAspect="1"/>
          </p:cNvPicPr>
          <p:nvPr/>
        </p:nvPicPr>
        <p:blipFill>
          <a:blip r:embed="rId2"/>
          <a:stretch>
            <a:fillRect/>
          </a:stretch>
        </p:blipFill>
        <p:spPr>
          <a:xfrm>
            <a:off x="167046" y="290878"/>
            <a:ext cx="6106432" cy="6276244"/>
          </a:xfrm>
          <a:prstGeom prst="rect">
            <a:avLst/>
          </a:prstGeom>
        </p:spPr>
      </p:pic>
    </p:spTree>
    <p:extLst>
      <p:ext uri="{BB962C8B-B14F-4D97-AF65-F5344CB8AC3E}">
        <p14:creationId xmlns:p14="http://schemas.microsoft.com/office/powerpoint/2010/main" val="33403791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9218" name="Picture 2">
            <a:extLst>
              <a:ext uri="{FF2B5EF4-FFF2-40B4-BE49-F238E27FC236}">
                <a16:creationId xmlns:a16="http://schemas.microsoft.com/office/drawing/2014/main" id="{CC1C5DCD-8E87-42E7-BBC4-8E6F0FF52D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7609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DRY («Don’t repeat yourself»)</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Принцип "Не повторюй себе" </a:t>
            </a:r>
            <a:r>
              <a:rPr lang="uk-UA" sz="1800" dirty="0"/>
              <a:t>за своєю природою дуже схожий на </a:t>
            </a:r>
            <a:r>
              <a:rPr lang="en-US" sz="1800" b="1" dirty="0"/>
              <a:t>KISS</a:t>
            </a:r>
            <a:r>
              <a:rPr lang="en-US" sz="1800" dirty="0"/>
              <a:t>. </a:t>
            </a:r>
            <a:r>
              <a:rPr lang="uk-UA" sz="1800" dirty="0"/>
              <a:t>Це доволі просто і водночас має широке значення. Це досить просто і водночас має широке значення - зрозуміли жарт?</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Копіювання-вставка та дублювання фрагментів власного коду </a:t>
            </a:r>
            <a:r>
              <a:rPr lang="uk-UA" sz="1800" dirty="0"/>
              <a:t>як сколіоз чи погіршення зору - з часом на це страждають усі програмісти. У цьому немає нічого поганого. Кожному інколи потрібно швидко щось перевірити (очікувану поведінку чи щось іще), щоб потім визначити, чи варто писати це правильно. Але, безумовно, неприпустимо відправляти такий код у виробництво.</a:t>
            </a:r>
          </a:p>
          <a:p>
            <a:pPr marL="540000" indent="360000">
              <a:lnSpc>
                <a:spcPct val="150000"/>
              </a:lnSpc>
              <a:spcBef>
                <a:spcPts val="0"/>
              </a:spcBef>
              <a:buNone/>
            </a:pPr>
            <a:endParaRPr lang="uk-UA" sz="1800" dirty="0"/>
          </a:p>
          <a:p>
            <a:pPr marL="540000" indent="360000">
              <a:lnSpc>
                <a:spcPct val="150000"/>
              </a:lnSpc>
              <a:spcBef>
                <a:spcPts val="0"/>
              </a:spcBef>
              <a:buNone/>
            </a:pPr>
            <a:r>
              <a:rPr lang="en-US" sz="1800" b="1" dirty="0">
                <a:highlight>
                  <a:srgbClr val="00FF00"/>
                </a:highlight>
              </a:rPr>
              <a:t>DRY</a:t>
            </a:r>
            <a:r>
              <a:rPr lang="en-US" sz="1800" dirty="0"/>
              <a:t> </a:t>
            </a:r>
            <a:r>
              <a:rPr lang="uk-UA" sz="1800" dirty="0"/>
              <a:t>нагадує нам, що кожну повторювану поведінку в коді можна і потрібно витягти (наприклад, усередині функції) для подальшого повторного використання. Наявність двох фрагментів одного і того ж коду у вашій кодовій базі - не дуже добре. Це часто може призвести до </a:t>
            </a:r>
            <a:r>
              <a:rPr lang="uk-UA" sz="1800" b="1" dirty="0">
                <a:highlight>
                  <a:srgbClr val="00FF00"/>
                </a:highlight>
              </a:rPr>
              <a:t>десинхронізації</a:t>
            </a:r>
            <a:r>
              <a:rPr lang="uk-UA" sz="1800" dirty="0"/>
              <a:t> та інших помилок у вашому коді, навіть не кажучи про збільшення розміру програми.</a:t>
            </a:r>
          </a:p>
        </p:txBody>
      </p:sp>
    </p:spTree>
    <p:extLst>
      <p:ext uri="{BB962C8B-B14F-4D97-AF65-F5344CB8AC3E}">
        <p14:creationId xmlns:p14="http://schemas.microsoft.com/office/powerpoint/2010/main" val="36020981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10242" name="Picture 2">
            <a:extLst>
              <a:ext uri="{FF2B5EF4-FFF2-40B4-BE49-F238E27FC236}">
                <a16:creationId xmlns:a16="http://schemas.microsoft.com/office/drawing/2014/main" id="{B1B51624-48D6-43A4-ADBD-0EE9FB45C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5859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YAGNI («You </a:t>
            </a:r>
            <a:r>
              <a:rPr lang="en-US" b="1" dirty="0" err="1"/>
              <a:t>ain’t</a:t>
            </a:r>
            <a:r>
              <a:rPr lang="en-US" b="1" dirty="0"/>
              <a:t> </a:t>
            </a:r>
            <a:r>
              <a:rPr lang="en-US" b="1" dirty="0" err="1"/>
              <a:t>gonna</a:t>
            </a:r>
            <a:r>
              <a:rPr lang="en-US" b="1" dirty="0"/>
              <a:t> need it»)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Тобі</a:t>
            </a:r>
            <a:r>
              <a:rPr lang="ru-RU" sz="1800" b="1" dirty="0">
                <a:highlight>
                  <a:srgbClr val="00FF00"/>
                </a:highlight>
              </a:rPr>
              <a:t> </a:t>
            </a:r>
            <a:r>
              <a:rPr lang="ru-RU" sz="1800" b="1" dirty="0" err="1">
                <a:highlight>
                  <a:srgbClr val="00FF00"/>
                </a:highlight>
              </a:rPr>
              <a:t>це</a:t>
            </a:r>
            <a:r>
              <a:rPr lang="ru-RU" sz="1800" b="1" dirty="0">
                <a:highlight>
                  <a:srgbClr val="00FF00"/>
                </a:highlight>
              </a:rPr>
              <a:t> не </a:t>
            </a:r>
            <a:r>
              <a:rPr lang="ru-RU" sz="1800" b="1" dirty="0" err="1">
                <a:highlight>
                  <a:srgbClr val="00FF00"/>
                </a:highlight>
              </a:rPr>
              <a:t>знадобиться</a:t>
            </a:r>
            <a:r>
              <a:rPr lang="ru-RU" sz="1800" dirty="0"/>
              <a:t> - </a:t>
            </a:r>
            <a:r>
              <a:rPr lang="ru-RU" sz="1800" dirty="0" err="1"/>
              <a:t>це</a:t>
            </a:r>
            <a:r>
              <a:rPr lang="ru-RU" sz="1800" dirty="0"/>
              <a:t> принцип, </a:t>
            </a:r>
            <a:r>
              <a:rPr lang="ru-RU" sz="1800" dirty="0" err="1"/>
              <a:t>який</a:t>
            </a:r>
            <a:r>
              <a:rPr lang="ru-RU" sz="1800" dirty="0"/>
              <a:t> </a:t>
            </a:r>
            <a:r>
              <a:rPr lang="ru-RU" sz="1800" dirty="0" err="1"/>
              <a:t>може</a:t>
            </a:r>
            <a:r>
              <a:rPr lang="ru-RU" sz="1800" dirty="0"/>
              <a:t> </a:t>
            </a:r>
            <a:r>
              <a:rPr lang="ru-RU" sz="1800" dirty="0" err="1"/>
              <a:t>суперечити</a:t>
            </a:r>
            <a:r>
              <a:rPr lang="ru-RU" sz="1800" dirty="0"/>
              <a:t> </a:t>
            </a:r>
            <a:r>
              <a:rPr lang="ru-RU" sz="1800" dirty="0" err="1"/>
              <a:t>поглядам</a:t>
            </a:r>
            <a:r>
              <a:rPr lang="ru-RU" sz="1800" dirty="0"/>
              <a:t> </a:t>
            </a:r>
            <a:r>
              <a:rPr lang="ru-RU" sz="1800" dirty="0" err="1"/>
              <a:t>деяких</a:t>
            </a:r>
            <a:r>
              <a:rPr lang="ru-RU" sz="1800" dirty="0"/>
              <a:t> </a:t>
            </a:r>
            <a:r>
              <a:rPr lang="ru-RU" sz="1800" dirty="0" err="1"/>
              <a:t>програмістів</a:t>
            </a:r>
            <a:r>
              <a:rPr lang="ru-RU" sz="1800" dirty="0"/>
              <a:t>, а </a:t>
            </a:r>
            <a:r>
              <a:rPr lang="ru-RU" sz="1800" dirty="0" err="1"/>
              <a:t>також</a:t>
            </a:r>
            <a:r>
              <a:rPr lang="ru-RU" sz="1800" dirty="0"/>
              <a:t> тих, </a:t>
            </a:r>
            <a:r>
              <a:rPr lang="ru-RU" sz="1800" dirty="0" err="1"/>
              <a:t>хто</a:t>
            </a:r>
            <a:r>
              <a:rPr lang="ru-RU" sz="1800" dirty="0"/>
              <a:t> додав </a:t>
            </a:r>
            <a:r>
              <a:rPr lang="ru-RU" sz="1800" dirty="0" err="1"/>
              <a:t>дециметри</a:t>
            </a:r>
            <a:r>
              <a:rPr lang="ru-RU" sz="1800" dirty="0"/>
              <a:t> до </a:t>
            </a:r>
            <a:r>
              <a:rPr lang="ru-RU" sz="1800" dirty="0" err="1"/>
              <a:t>шкільної</a:t>
            </a:r>
            <a:r>
              <a:rPr lang="ru-RU" sz="1800" dirty="0"/>
              <a:t> </a:t>
            </a:r>
            <a:r>
              <a:rPr lang="ru-RU" sz="1800" dirty="0" err="1"/>
              <a:t>програми</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Бути готовим до </a:t>
            </a:r>
            <a:r>
              <a:rPr lang="ru-RU" sz="1800" dirty="0" err="1"/>
              <a:t>майбутнього</a:t>
            </a:r>
            <a:r>
              <a:rPr lang="ru-RU" sz="1800" dirty="0"/>
              <a:t>, як правило, добре, але не в </a:t>
            </a:r>
            <a:r>
              <a:rPr lang="ru-RU" sz="1800" dirty="0" err="1"/>
              <a:t>програмуванні</a:t>
            </a:r>
            <a:r>
              <a:rPr lang="ru-RU" sz="1800" dirty="0"/>
              <a:t>. </a:t>
            </a:r>
            <a:r>
              <a:rPr lang="ru-RU" sz="1800" dirty="0" err="1"/>
              <a:t>Залишати</a:t>
            </a:r>
            <a:r>
              <a:rPr lang="ru-RU" sz="1800" dirty="0"/>
              <a:t> будь-</a:t>
            </a:r>
            <a:r>
              <a:rPr lang="ru-RU" sz="1800" dirty="0" err="1"/>
              <a:t>який</a:t>
            </a:r>
            <a:r>
              <a:rPr lang="ru-RU" sz="1800" dirty="0"/>
              <a:t> код, </a:t>
            </a:r>
            <a:r>
              <a:rPr lang="ru-RU" sz="1800" dirty="0" err="1"/>
              <a:t>призначений</a:t>
            </a:r>
            <a:r>
              <a:rPr lang="ru-RU" sz="1800" dirty="0"/>
              <a:t> </a:t>
            </a:r>
            <a:r>
              <a:rPr lang="ru-RU" sz="1800" dirty="0" err="1"/>
              <a:t>тільки</a:t>
            </a:r>
            <a:r>
              <a:rPr lang="ru-RU" sz="1800" dirty="0"/>
              <a:t> для </a:t>
            </a:r>
            <a:r>
              <a:rPr lang="ru-RU" sz="1800" dirty="0" err="1"/>
              <a:t>розширення</a:t>
            </a:r>
            <a:r>
              <a:rPr lang="ru-RU" sz="1800" dirty="0"/>
              <a:t> в </a:t>
            </a:r>
            <a:r>
              <a:rPr lang="ru-RU" sz="1800" dirty="0" err="1"/>
              <a:t>майбутньому</a:t>
            </a:r>
            <a:r>
              <a:rPr lang="ru-RU" sz="1800" dirty="0"/>
              <a:t>, - так </a:t>
            </a:r>
            <a:r>
              <a:rPr lang="ru-RU" sz="1800" dirty="0" err="1"/>
              <a:t>собі</a:t>
            </a:r>
            <a:r>
              <a:rPr lang="ru-RU" sz="1800" dirty="0"/>
              <a:t> </a:t>
            </a:r>
            <a:r>
              <a:rPr lang="ru-RU" sz="1800" dirty="0" err="1"/>
              <a:t>затія</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Але </a:t>
            </a:r>
            <a:r>
              <a:rPr lang="ru-RU" sz="1800" dirty="0" err="1"/>
              <a:t>якщо</a:t>
            </a:r>
            <a:r>
              <a:rPr lang="ru-RU" sz="1800" dirty="0"/>
              <a:t> </a:t>
            </a:r>
            <a:r>
              <a:rPr lang="ru-RU" sz="1800" dirty="0" err="1"/>
              <a:t>ти</a:t>
            </a:r>
            <a:r>
              <a:rPr lang="ru-RU" sz="1800" dirty="0"/>
              <a:t> за </a:t>
            </a:r>
            <a:r>
              <a:rPr lang="ru-RU" sz="1800" dirty="0" err="1"/>
              <a:t>вдачею</a:t>
            </a:r>
            <a:r>
              <a:rPr lang="ru-RU" sz="1800" dirty="0"/>
              <a:t> </a:t>
            </a:r>
            <a:r>
              <a:rPr lang="ru-RU" sz="1800" dirty="0" err="1"/>
              <a:t>кіберплюшкін</a:t>
            </a:r>
            <a:r>
              <a:rPr lang="ru-RU" sz="1800" dirty="0"/>
              <a:t> і </a:t>
            </a:r>
            <a:r>
              <a:rPr lang="ru-RU" sz="1800" dirty="0" err="1"/>
              <a:t>від</a:t>
            </a:r>
            <a:r>
              <a:rPr lang="ru-RU" sz="1800" dirty="0"/>
              <a:t> </a:t>
            </a:r>
            <a:r>
              <a:rPr lang="ru-RU" sz="1800" dirty="0" err="1"/>
              <a:t>самої</a:t>
            </a:r>
            <a:r>
              <a:rPr lang="ru-RU" sz="1800" dirty="0"/>
              <a:t> думки </a:t>
            </a:r>
            <a:r>
              <a:rPr lang="ru-RU" sz="1800" dirty="0" err="1"/>
              <a:t>залишити</a:t>
            </a:r>
            <a:r>
              <a:rPr lang="ru-RU" sz="1800" dirty="0"/>
              <a:t> </a:t>
            </a:r>
            <a:r>
              <a:rPr lang="ru-RU" sz="1800" dirty="0" err="1"/>
              <a:t>тільки</a:t>
            </a:r>
            <a:r>
              <a:rPr lang="ru-RU" sz="1800" dirty="0"/>
              <a:t> </a:t>
            </a:r>
            <a:r>
              <a:rPr lang="ru-RU" sz="1800" dirty="0" err="1"/>
              <a:t>необхідне</a:t>
            </a:r>
            <a:r>
              <a:rPr lang="ru-RU" sz="1800" dirty="0"/>
              <a:t> </a:t>
            </a:r>
            <a:r>
              <a:rPr lang="ru-RU" sz="1800" dirty="0" err="1"/>
              <a:t>починає</a:t>
            </a:r>
            <a:r>
              <a:rPr lang="ru-RU" sz="1800" dirty="0"/>
              <a:t> </a:t>
            </a:r>
            <a:r>
              <a:rPr lang="ru-RU" sz="1800" dirty="0" err="1"/>
              <a:t>плавитися</a:t>
            </a:r>
            <a:r>
              <a:rPr lang="ru-RU" sz="1800" dirty="0"/>
              <a:t> </a:t>
            </a:r>
            <a:r>
              <a:rPr lang="ru-RU" sz="1800" dirty="0" err="1"/>
              <a:t>стілець</a:t>
            </a:r>
            <a:r>
              <a:rPr lang="ru-RU" sz="1800" dirty="0"/>
              <a:t> </a:t>
            </a:r>
            <a:r>
              <a:rPr lang="ru-RU" sz="1800" dirty="0" err="1"/>
              <a:t>під</a:t>
            </a:r>
            <a:r>
              <a:rPr lang="ru-RU" sz="1800" dirty="0"/>
              <a:t> </a:t>
            </a:r>
            <a:r>
              <a:rPr lang="ru-RU" sz="1800" dirty="0" err="1"/>
              <a:t>твоїми</a:t>
            </a:r>
            <a:r>
              <a:rPr lang="ru-RU" sz="1800" dirty="0"/>
              <a:t> булками, то давай </a:t>
            </a:r>
            <a:r>
              <a:rPr lang="ru-RU" sz="1800" dirty="0" err="1"/>
              <a:t>розбиратися</a:t>
            </a:r>
            <a:r>
              <a:rPr lang="ru-RU" sz="1800" dirty="0"/>
              <a:t> - </a:t>
            </a:r>
            <a:r>
              <a:rPr lang="ru-RU" sz="1800" dirty="0" err="1"/>
              <a:t>це</a:t>
            </a:r>
            <a:r>
              <a:rPr lang="ru-RU" sz="1800" dirty="0"/>
              <a:t> </a:t>
            </a:r>
            <a:r>
              <a:rPr lang="ru-RU" sz="1800" dirty="0" err="1"/>
              <a:t>поганий</a:t>
            </a:r>
            <a:r>
              <a:rPr lang="ru-RU" sz="1800" dirty="0"/>
              <a:t> </a:t>
            </a:r>
            <a:r>
              <a:rPr lang="ru-RU" sz="1800" dirty="0" err="1"/>
              <a:t>підхід</a:t>
            </a:r>
            <a:r>
              <a:rPr lang="ru-RU" sz="1800" dirty="0"/>
              <a:t> до </a:t>
            </a:r>
            <a:r>
              <a:rPr lang="ru-RU" sz="1800" dirty="0" err="1"/>
              <a:t>програмування</a:t>
            </a:r>
            <a:r>
              <a:rPr lang="ru-RU" sz="1800" dirty="0"/>
              <a:t> </a:t>
            </a:r>
            <a:r>
              <a:rPr lang="ru-RU" sz="1800" dirty="0" err="1"/>
              <a:t>чи</a:t>
            </a:r>
            <a:r>
              <a:rPr lang="ru-RU" sz="1800" dirty="0"/>
              <a:t> все ж таки </a:t>
            </a:r>
            <a:r>
              <a:rPr lang="ru-RU" sz="1800" dirty="0" err="1"/>
              <a:t>клініка</a:t>
            </a:r>
            <a:r>
              <a:rPr lang="ru-RU" sz="1800" dirty="0"/>
              <a:t> по </a:t>
            </a:r>
            <a:r>
              <a:rPr lang="ru-RU" sz="1800" dirty="0" err="1"/>
              <a:t>життю</a:t>
            </a:r>
            <a:r>
              <a:rPr lang="ru-RU" sz="1800" dirty="0"/>
              <a:t>?</a:t>
            </a:r>
            <a:endParaRPr lang="uk-UA" sz="1800" dirty="0"/>
          </a:p>
        </p:txBody>
      </p:sp>
    </p:spTree>
    <p:extLst>
      <p:ext uri="{BB962C8B-B14F-4D97-AF65-F5344CB8AC3E}">
        <p14:creationId xmlns:p14="http://schemas.microsoft.com/office/powerpoint/2010/main" val="21800366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YAGNI («You </a:t>
            </a:r>
            <a:r>
              <a:rPr lang="en-US" b="1" dirty="0" err="1"/>
              <a:t>ain’t</a:t>
            </a:r>
            <a:r>
              <a:rPr lang="en-US" b="1" dirty="0"/>
              <a:t> </a:t>
            </a:r>
            <a:r>
              <a:rPr lang="en-US" b="1" dirty="0" err="1"/>
              <a:t>gonna</a:t>
            </a:r>
            <a:r>
              <a:rPr lang="en-US" b="1" dirty="0"/>
              <a:t> need it»)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err="1"/>
              <a:t>Кодерські</a:t>
            </a:r>
            <a:r>
              <a:rPr lang="uk-UA" sz="1800" dirty="0"/>
              <a:t> проєкти - це не ті речі, які мають чітке закінчення. Якщо автор не відмовиться від ідеї (і не </a:t>
            </a:r>
            <a:r>
              <a:rPr lang="uk-UA" sz="1800" dirty="0" err="1"/>
              <a:t>передасть</a:t>
            </a:r>
            <a:r>
              <a:rPr lang="uk-UA" sz="1800" dirty="0"/>
              <a:t> її комусь іншому), проєкт, по суті, триває. Тому завжди є і буде місце для поліпшення, чи то концепція, архітектура, чи навіть сам </a:t>
            </a:r>
            <a:r>
              <a:rPr lang="uk-UA" sz="1800" dirty="0" err="1"/>
              <a:t>код.Одна</a:t>
            </a:r>
            <a:r>
              <a:rPr lang="uk-UA" sz="1800" dirty="0"/>
              <a:t> справа - як ідеальний код виглядає у тебе в голові - без помилок і милиць, інша справа - що відбувається </a:t>
            </a:r>
            <a:r>
              <a:rPr lang="uk-UA" sz="1800" dirty="0" err="1"/>
              <a:t>насправді.Природно</a:t>
            </a:r>
            <a:r>
              <a:rPr lang="uk-UA" sz="1800" dirty="0"/>
              <a:t>, легкий наліт смутку й апатії може спіткати </a:t>
            </a:r>
            <a:r>
              <a:rPr lang="uk-UA" sz="1800" dirty="0" err="1"/>
              <a:t>кодера</a:t>
            </a:r>
            <a:r>
              <a:rPr lang="uk-UA" sz="1800" dirty="0"/>
              <a:t> вогким осіннім вечором, і </a:t>
            </a:r>
            <a:r>
              <a:rPr lang="uk-UA" sz="1800" dirty="0" err="1"/>
              <a:t>кодер</a:t>
            </a:r>
            <a:r>
              <a:rPr lang="uk-UA" sz="1800" dirty="0"/>
              <a:t> може вирішити </a:t>
            </a:r>
            <a:r>
              <a:rPr lang="uk-UA" sz="1800" dirty="0" err="1"/>
              <a:t>поназалишати</a:t>
            </a:r>
            <a:r>
              <a:rPr lang="uk-UA" sz="1800" dirty="0"/>
              <a:t> в програмі, так звані, "точки розширення" (місця, призначені для легкого врахування нових функціональних можливостей), але якщо вони не використовуються розумно чи не є обов'язковою функцією, то перетворюються просто на пам'ятку </a:t>
            </a:r>
            <a:r>
              <a:rPr lang="uk-UA" sz="1800" dirty="0" err="1"/>
              <a:t>прокрастинації</a:t>
            </a:r>
            <a:r>
              <a:rPr lang="uk-UA" sz="1800" dirty="0"/>
              <a:t>, додають непотрібну складність і збільшують розмір кодової бази. Якщо подумати, це навіть суперечить раніше обговореному принципу </a:t>
            </a:r>
            <a:r>
              <a:rPr lang="en-US" sz="1800" dirty="0"/>
              <a:t>KISS.</a:t>
            </a:r>
            <a:endParaRPr lang="uk-UA" sz="1800" dirty="0"/>
          </a:p>
        </p:txBody>
      </p:sp>
    </p:spTree>
    <p:extLst>
      <p:ext uri="{BB962C8B-B14F-4D97-AF65-F5344CB8AC3E}">
        <p14:creationId xmlns:p14="http://schemas.microsoft.com/office/powerpoint/2010/main" val="36371514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11266" name="Picture 2">
            <a:extLst>
              <a:ext uri="{FF2B5EF4-FFF2-40B4-BE49-F238E27FC236}">
                <a16:creationId xmlns:a16="http://schemas.microsoft.com/office/drawing/2014/main" id="{F5E0999C-2A6F-4857-98A1-B31E74E05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1860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en-US" sz="3600" b="1" dirty="0"/>
              <a:t>FOOBAR (“F****d up beyond all recognition”)</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a:t>Якщо перефразувати: </a:t>
            </a:r>
            <a:r>
              <a:rPr lang="uk-UA" sz="1800" dirty="0"/>
              <a:t>"зламано так, що не відновити".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Це чудовий вислів, що прийшов в </a:t>
            </a:r>
            <a:r>
              <a:rPr lang="en-US" sz="1800" dirty="0"/>
              <a:t>IT </a:t>
            </a:r>
            <a:r>
              <a:rPr lang="uk-UA" sz="1800" dirty="0"/>
              <a:t>з </a:t>
            </a:r>
            <a:r>
              <a:rPr lang="uk-UA" sz="1800" dirty="0" err="1"/>
              <a:t>мілітарного</a:t>
            </a:r>
            <a:r>
              <a:rPr lang="uk-UA" sz="1800" dirty="0"/>
              <a:t> сленгу, поряд з іншими шедеврами, такими як, наприклад, </a:t>
            </a:r>
            <a:r>
              <a:rPr lang="en-US" sz="1800" dirty="0"/>
              <a:t>SNAFU - "Situation Normal - all fucked up"; </a:t>
            </a:r>
            <a:r>
              <a:rPr lang="uk-UA" sz="1800" dirty="0"/>
              <a:t>це щось на кшталт: "ситуація цілком природна, але все виявилося марно".</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За легендою, </a:t>
            </a:r>
            <a:r>
              <a:rPr lang="en-US" sz="1800" dirty="0"/>
              <a:t>C-</a:t>
            </a:r>
            <a:r>
              <a:rPr lang="uk-UA" sz="1800" dirty="0"/>
              <a:t>програмісти використовували для змінних імена "</a:t>
            </a:r>
            <a:r>
              <a:rPr lang="en-US" sz="1800" b="1" dirty="0"/>
              <a:t>foo</a:t>
            </a:r>
            <a:r>
              <a:rPr lang="en-US" sz="1800" dirty="0"/>
              <a:t>" </a:t>
            </a:r>
            <a:r>
              <a:rPr lang="uk-UA" sz="1800" dirty="0"/>
              <a:t>і "</a:t>
            </a:r>
            <a:r>
              <a:rPr lang="en-US" sz="1800" b="1" dirty="0"/>
              <a:t>bar</a:t>
            </a:r>
            <a:r>
              <a:rPr lang="en-US" sz="1800" dirty="0"/>
              <a:t>" </a:t>
            </a:r>
            <a:r>
              <a:rPr lang="uk-UA" sz="1800" dirty="0"/>
              <a:t>як так звані "</a:t>
            </a:r>
            <a:r>
              <a:rPr lang="en-US" sz="1800" dirty="0"/>
              <a:t>placeholder" </a:t>
            </a:r>
            <a:r>
              <a:rPr lang="uk-UA" sz="1800" dirty="0"/>
              <a:t>або заповнювачі місця, особливо в навчальних прикладах. Так, їхні світлі голівоньки звільнялися від тягаря вигадування нових назв і могли сконцентруватися на розв'язанні задач.</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Згодом, це стало традицією і перекочувало з </a:t>
            </a:r>
            <a:r>
              <a:rPr lang="en-US" sz="1800" dirty="0"/>
              <a:t>C </a:t>
            </a:r>
            <a:r>
              <a:rPr lang="uk-UA" sz="1800" dirty="0"/>
              <a:t>у багато вже не таких давніх мов, тому приклади таких імен можна зустріти в підручниках повсюдно, а саме слово "</a:t>
            </a:r>
            <a:r>
              <a:rPr lang="en-US" sz="1800" b="1" dirty="0" err="1"/>
              <a:t>FooBar</a:t>
            </a:r>
            <a:r>
              <a:rPr lang="en-US" sz="1800" dirty="0"/>
              <a:t>", </a:t>
            </a:r>
            <a:r>
              <a:rPr lang="uk-UA" sz="1800" dirty="0"/>
              <a:t>застосоване до проєкту, означає, що можна почати підшукувати собі щось інше.</a:t>
            </a:r>
          </a:p>
        </p:txBody>
      </p:sp>
    </p:spTree>
    <p:extLst>
      <p:ext uri="{BB962C8B-B14F-4D97-AF65-F5344CB8AC3E}">
        <p14:creationId xmlns:p14="http://schemas.microsoft.com/office/powerpoint/2010/main" val="30177676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a:bodyPr>
          <a:lstStyle/>
          <a:p>
            <a:pPr marL="720000"/>
            <a:r>
              <a:rPr lang="uk-UA" b="1" dirty="0"/>
              <a:t>Рекурсія, швидке сортування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Рекурсія</a:t>
            </a:r>
            <a:r>
              <a:rPr lang="ru-RU" sz="1800" dirty="0"/>
              <a:t> — </a:t>
            </a:r>
            <a:r>
              <a:rPr lang="ru-RU" sz="1800" dirty="0" err="1"/>
              <a:t>це</a:t>
            </a:r>
            <a:r>
              <a:rPr lang="ru-RU" sz="1800" dirty="0"/>
              <a:t> </a:t>
            </a:r>
            <a:r>
              <a:rPr lang="ru-RU" sz="1800" dirty="0" err="1"/>
              <a:t>прийом</a:t>
            </a:r>
            <a:r>
              <a:rPr lang="ru-RU" sz="1800" dirty="0"/>
              <a:t> </a:t>
            </a:r>
            <a:r>
              <a:rPr lang="ru-RU" sz="1800" dirty="0" err="1"/>
              <a:t>програмування</a:t>
            </a:r>
            <a:r>
              <a:rPr lang="ru-RU" sz="1800" dirty="0"/>
              <a:t>, при </a:t>
            </a:r>
            <a:r>
              <a:rPr lang="ru-RU" sz="1800" dirty="0" err="1"/>
              <a:t>якому</a:t>
            </a:r>
            <a:r>
              <a:rPr lang="ru-RU" sz="1800" dirty="0"/>
              <a:t> </a:t>
            </a:r>
            <a:r>
              <a:rPr lang="ru-RU" sz="1800" dirty="0" err="1"/>
              <a:t>функція</a:t>
            </a:r>
            <a:r>
              <a:rPr lang="ru-RU" sz="1800" dirty="0"/>
              <a:t> </a:t>
            </a:r>
            <a:r>
              <a:rPr lang="ru-RU" sz="1800" dirty="0" err="1"/>
              <a:t>викликає</a:t>
            </a:r>
            <a:r>
              <a:rPr lang="ru-RU" sz="1800" dirty="0"/>
              <a:t> саму себе </a:t>
            </a:r>
            <a:r>
              <a:rPr lang="ru-RU" sz="1800" dirty="0" err="1"/>
              <a:t>або</a:t>
            </a:r>
            <a:r>
              <a:rPr lang="ru-RU" sz="1800" dirty="0"/>
              <a:t> </a:t>
            </a:r>
            <a:r>
              <a:rPr lang="ru-RU" sz="1800" dirty="0" err="1"/>
              <a:t>безпосередньо</a:t>
            </a:r>
            <a:r>
              <a:rPr lang="ru-RU" sz="1800" dirty="0"/>
              <a:t>, </a:t>
            </a:r>
            <a:r>
              <a:rPr lang="ru-RU" sz="1800" dirty="0" err="1"/>
              <a:t>або</a:t>
            </a:r>
            <a:r>
              <a:rPr lang="ru-RU" sz="1800" dirty="0"/>
              <a:t> </a:t>
            </a:r>
            <a:r>
              <a:rPr lang="ru-RU" sz="1800" dirty="0" err="1"/>
              <a:t>опосередковано</a:t>
            </a:r>
            <a:r>
              <a:rPr lang="ru-RU" sz="1800" dirty="0"/>
              <a:t>. </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Зазвичай</a:t>
            </a:r>
            <a:r>
              <a:rPr lang="ru-RU" sz="1800" dirty="0"/>
              <a:t>, </a:t>
            </a:r>
            <a:r>
              <a:rPr lang="ru-RU" sz="1800" dirty="0" err="1"/>
              <a:t>недосвідчений</a:t>
            </a:r>
            <a:r>
              <a:rPr lang="ru-RU" sz="1800" dirty="0"/>
              <a:t> </a:t>
            </a:r>
            <a:r>
              <a:rPr lang="ru-RU" sz="1800" dirty="0" err="1"/>
              <a:t>програміст</a:t>
            </a:r>
            <a:r>
              <a:rPr lang="ru-RU" sz="1800" dirty="0"/>
              <a:t>, </a:t>
            </a:r>
            <a:r>
              <a:rPr lang="ru-RU" sz="1800" dirty="0" err="1"/>
              <a:t>дізнавшись</a:t>
            </a:r>
            <a:r>
              <a:rPr lang="ru-RU" sz="1800" dirty="0"/>
              <a:t> про </a:t>
            </a:r>
            <a:r>
              <a:rPr lang="ru-RU" sz="1800" dirty="0" err="1"/>
              <a:t>рекурсію</a:t>
            </a:r>
            <a:r>
              <a:rPr lang="ru-RU" sz="1800" dirty="0"/>
              <a:t>, </a:t>
            </a:r>
            <a:r>
              <a:rPr lang="ru-RU" sz="1800" dirty="0" err="1"/>
              <a:t>відчуває</a:t>
            </a:r>
            <a:r>
              <a:rPr lang="ru-RU" sz="1800" dirty="0"/>
              <a:t> </a:t>
            </a:r>
            <a:r>
              <a:rPr lang="ru-RU" sz="1800" dirty="0" err="1"/>
              <a:t>легке</a:t>
            </a:r>
            <a:r>
              <a:rPr lang="ru-RU" sz="1800" dirty="0"/>
              <a:t> </a:t>
            </a:r>
            <a:r>
              <a:rPr lang="ru-RU" sz="1800" dirty="0" err="1"/>
              <a:t>здивування</a:t>
            </a:r>
            <a:r>
              <a:rPr lang="ru-RU" sz="1800" dirty="0"/>
              <a:t>. Перша думка — </a:t>
            </a:r>
            <a:r>
              <a:rPr lang="ru-RU" sz="1800" dirty="0" err="1"/>
              <a:t>це</a:t>
            </a:r>
            <a:r>
              <a:rPr lang="ru-RU" sz="1800" dirty="0"/>
              <a:t> </a:t>
            </a:r>
            <a:r>
              <a:rPr lang="ru-RU" sz="1800" dirty="0" err="1"/>
              <a:t>безглуздо</a:t>
            </a:r>
            <a:r>
              <a:rPr lang="ru-RU" sz="1800" dirty="0"/>
              <a:t>!!! </a:t>
            </a:r>
            <a:r>
              <a:rPr lang="ru-RU" sz="1800" dirty="0" err="1"/>
              <a:t>Така</a:t>
            </a:r>
            <a:r>
              <a:rPr lang="ru-RU" sz="1800" dirty="0"/>
              <a:t> низка </a:t>
            </a:r>
            <a:r>
              <a:rPr lang="ru-RU" sz="1800" dirty="0" err="1"/>
              <a:t>викликів</a:t>
            </a:r>
            <a:r>
              <a:rPr lang="ru-RU" sz="1800" dirty="0"/>
              <a:t> </a:t>
            </a:r>
            <a:r>
              <a:rPr lang="ru-RU" sz="1800" dirty="0" err="1"/>
              <a:t>перетвориться</a:t>
            </a:r>
            <a:r>
              <a:rPr lang="ru-RU" sz="1800" dirty="0"/>
              <a:t> на </a:t>
            </a:r>
            <a:r>
              <a:rPr lang="ru-RU" sz="1800" dirty="0" err="1"/>
              <a:t>нескінченний</a:t>
            </a:r>
            <a:r>
              <a:rPr lang="ru-RU" sz="1800" dirty="0"/>
              <a:t> цикл, схожий на </a:t>
            </a:r>
            <a:r>
              <a:rPr lang="ru-RU" sz="1800" dirty="0" err="1"/>
              <a:t>змію</a:t>
            </a:r>
            <a:r>
              <a:rPr lang="ru-RU" sz="1800" dirty="0"/>
              <a:t>, яка </a:t>
            </a:r>
            <a:r>
              <a:rPr lang="ru-RU" sz="1800" dirty="0" err="1"/>
              <a:t>з'їла</a:t>
            </a:r>
            <a:r>
              <a:rPr lang="ru-RU" sz="1800" dirty="0"/>
              <a:t> сама себе, </a:t>
            </a:r>
            <a:r>
              <a:rPr lang="ru-RU" sz="1800" dirty="0" err="1"/>
              <a:t>або</a:t>
            </a:r>
            <a:r>
              <a:rPr lang="ru-RU" sz="1800" dirty="0"/>
              <a:t> </a:t>
            </a:r>
            <a:r>
              <a:rPr lang="ru-RU" sz="1800" b="1" dirty="0" err="1">
                <a:highlight>
                  <a:srgbClr val="FFFF00"/>
                </a:highlight>
              </a:rPr>
              <a:t>призведе</a:t>
            </a:r>
            <a:r>
              <a:rPr lang="ru-RU" sz="1800" b="1" dirty="0">
                <a:highlight>
                  <a:srgbClr val="FFFF00"/>
                </a:highlight>
              </a:rPr>
              <a:t> до </a:t>
            </a:r>
            <a:r>
              <a:rPr lang="ru-RU" sz="1800" b="1" dirty="0" err="1">
                <a:highlight>
                  <a:srgbClr val="FFFF00"/>
                </a:highlight>
              </a:rPr>
              <a:t>помилки</a:t>
            </a:r>
            <a:r>
              <a:rPr lang="ru-RU" sz="1800" b="1" dirty="0">
                <a:highlight>
                  <a:srgbClr val="FFFF00"/>
                </a:highlight>
              </a:rPr>
              <a:t> на </a:t>
            </a:r>
            <a:r>
              <a:rPr lang="ru-RU" sz="1800" b="1" dirty="0" err="1">
                <a:highlight>
                  <a:srgbClr val="FFFF00"/>
                </a:highlight>
              </a:rPr>
              <a:t>етапі</a:t>
            </a:r>
            <a:r>
              <a:rPr lang="ru-RU" sz="1800" b="1" dirty="0">
                <a:highlight>
                  <a:srgbClr val="FFFF00"/>
                </a:highlight>
              </a:rPr>
              <a:t> </a:t>
            </a:r>
            <a:r>
              <a:rPr lang="ru-RU" sz="1800" b="1" dirty="0" err="1">
                <a:highlight>
                  <a:srgbClr val="FFFF00"/>
                </a:highlight>
              </a:rPr>
              <a:t>виконання</a:t>
            </a:r>
            <a:r>
              <a:rPr lang="ru-RU" sz="1800" b="1" dirty="0">
                <a:highlight>
                  <a:srgbClr val="FFFF00"/>
                </a:highlight>
              </a:rPr>
              <a:t>, коли </a:t>
            </a:r>
            <a:r>
              <a:rPr lang="ru-RU" sz="1800" b="1" dirty="0" err="1">
                <a:highlight>
                  <a:srgbClr val="FFFF00"/>
                </a:highlight>
              </a:rPr>
              <a:t>програма</a:t>
            </a:r>
            <a:r>
              <a:rPr lang="ru-RU" sz="1800" b="1" dirty="0">
                <a:highlight>
                  <a:srgbClr val="FFFF00"/>
                </a:highlight>
              </a:rPr>
              <a:t> </a:t>
            </a:r>
            <a:r>
              <a:rPr lang="ru-RU" sz="1800" b="1" dirty="0" err="1">
                <a:highlight>
                  <a:srgbClr val="FFFF00"/>
                </a:highlight>
              </a:rPr>
              <a:t>поглине</a:t>
            </a:r>
            <a:r>
              <a:rPr lang="ru-RU" sz="1800" b="1" dirty="0">
                <a:highlight>
                  <a:srgbClr val="FFFF00"/>
                </a:highlight>
              </a:rPr>
              <a:t> </a:t>
            </a:r>
            <a:r>
              <a:rPr lang="ru-RU" sz="1800" b="1" dirty="0" err="1">
                <a:highlight>
                  <a:srgbClr val="FFFF00"/>
                </a:highlight>
              </a:rPr>
              <a:t>всі</a:t>
            </a:r>
            <a:r>
              <a:rPr lang="ru-RU" sz="1800" b="1" dirty="0">
                <a:highlight>
                  <a:srgbClr val="FFFF00"/>
                </a:highlight>
              </a:rPr>
              <a:t> </a:t>
            </a:r>
            <a:r>
              <a:rPr lang="ru-RU" sz="1800" b="1" dirty="0" err="1">
                <a:highlight>
                  <a:srgbClr val="FFFF00"/>
                </a:highlight>
              </a:rPr>
              <a:t>ресурси</a:t>
            </a:r>
            <a:r>
              <a:rPr lang="ru-RU" sz="1800" b="1" dirty="0">
                <a:highlight>
                  <a:srgbClr val="FFFF00"/>
                </a:highlight>
              </a:rPr>
              <a:t> </a:t>
            </a:r>
            <a:r>
              <a:rPr lang="ru-RU" sz="1800" b="1" dirty="0" err="1">
                <a:highlight>
                  <a:srgbClr val="FFFF00"/>
                </a:highlight>
              </a:rPr>
              <a:t>пам'яті</a:t>
            </a:r>
            <a:r>
              <a:rPr lang="ru-RU" sz="1800" dirty="0"/>
              <a:t>. </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Однак</a:t>
            </a:r>
            <a:r>
              <a:rPr lang="ru-RU" sz="1800" dirty="0"/>
              <a:t> </a:t>
            </a:r>
            <a:r>
              <a:rPr lang="ru-RU" sz="1800" dirty="0" err="1"/>
              <a:t>рекурсія</a:t>
            </a:r>
            <a:r>
              <a:rPr lang="ru-RU" sz="1800" dirty="0"/>
              <a:t> — </a:t>
            </a:r>
            <a:r>
              <a:rPr lang="ru-RU" sz="1800" dirty="0" err="1"/>
              <a:t>це</a:t>
            </a:r>
            <a:r>
              <a:rPr lang="ru-RU" sz="1800" dirty="0"/>
              <a:t> </a:t>
            </a:r>
            <a:r>
              <a:rPr lang="ru-RU" sz="1800" dirty="0" err="1"/>
              <a:t>чудовий</a:t>
            </a:r>
            <a:r>
              <a:rPr lang="ru-RU" sz="1800" dirty="0"/>
              <a:t> </a:t>
            </a:r>
            <a:r>
              <a:rPr lang="ru-RU" sz="1800" dirty="0" err="1"/>
              <a:t>інструмент</a:t>
            </a:r>
            <a:r>
              <a:rPr lang="ru-RU" sz="1800" dirty="0"/>
              <a:t>, </a:t>
            </a:r>
            <a:r>
              <a:rPr lang="ru-RU" sz="1800" dirty="0" err="1"/>
              <a:t>який</a:t>
            </a:r>
            <a:r>
              <a:rPr lang="ru-RU" sz="1800" dirty="0"/>
              <a:t> при </a:t>
            </a:r>
            <a:r>
              <a:rPr lang="ru-RU" sz="1800" dirty="0" err="1"/>
              <a:t>вмілому</a:t>
            </a:r>
            <a:r>
              <a:rPr lang="ru-RU" sz="1800" dirty="0"/>
              <a:t> й правильному </a:t>
            </a:r>
            <a:r>
              <a:rPr lang="ru-RU" sz="1800" dirty="0" err="1"/>
              <a:t>використанні</a:t>
            </a:r>
            <a:r>
              <a:rPr lang="ru-RU" sz="1800" dirty="0"/>
              <a:t> </a:t>
            </a:r>
            <a:r>
              <a:rPr lang="ru-RU" sz="1800" dirty="0" err="1"/>
              <a:t>допоможе</a:t>
            </a:r>
            <a:r>
              <a:rPr lang="ru-RU" sz="1800" dirty="0"/>
              <a:t> </a:t>
            </a:r>
            <a:r>
              <a:rPr lang="ru-RU" sz="1800" dirty="0" err="1"/>
              <a:t>програмісту</a:t>
            </a:r>
            <a:r>
              <a:rPr lang="ru-RU" sz="1800" dirty="0"/>
              <a:t> </a:t>
            </a:r>
            <a:r>
              <a:rPr lang="ru-RU" sz="1800" dirty="0" err="1"/>
              <a:t>вирішити</a:t>
            </a:r>
            <a:r>
              <a:rPr lang="ru-RU" sz="1800" dirty="0"/>
              <a:t> </a:t>
            </a:r>
            <a:r>
              <a:rPr lang="ru-RU" sz="1800" dirty="0" err="1"/>
              <a:t>безліч</a:t>
            </a:r>
            <a:r>
              <a:rPr lang="ru-RU" sz="1800" dirty="0"/>
              <a:t> </a:t>
            </a:r>
            <a:r>
              <a:rPr lang="ru-RU" sz="1800" dirty="0" err="1"/>
              <a:t>складних</a:t>
            </a:r>
            <a:r>
              <a:rPr lang="ru-RU" sz="1800" dirty="0"/>
              <a:t> </a:t>
            </a:r>
            <a:r>
              <a:rPr lang="ru-RU" sz="1800" dirty="0" err="1"/>
              <a:t>завдань</a:t>
            </a:r>
            <a:r>
              <a:rPr lang="ru-RU" sz="1800" dirty="0"/>
              <a:t>.</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944216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Приклад рекурсії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Історично</a:t>
            </a:r>
            <a:r>
              <a:rPr lang="ru-RU" sz="1800" dirty="0"/>
              <a:t> </a:t>
            </a:r>
            <a:r>
              <a:rPr lang="ru-RU" sz="1800" dirty="0" err="1"/>
              <a:t>склалося</a:t>
            </a:r>
            <a:r>
              <a:rPr lang="ru-RU" sz="1800" dirty="0"/>
              <a:t> так, </a:t>
            </a:r>
            <a:r>
              <a:rPr lang="ru-RU" sz="1800" dirty="0" err="1"/>
              <a:t>що</a:t>
            </a:r>
            <a:r>
              <a:rPr lang="ru-RU" sz="1800" dirty="0"/>
              <a:t> першим приклад на </a:t>
            </a:r>
            <a:r>
              <a:rPr lang="ru-RU" sz="1800" dirty="0" err="1"/>
              <a:t>рекурсію</a:t>
            </a:r>
            <a:r>
              <a:rPr lang="ru-RU" sz="1800" dirty="0"/>
              <a:t> </a:t>
            </a:r>
            <a:r>
              <a:rPr lang="ru-RU" sz="1800" dirty="0" err="1"/>
              <a:t>майже</a:t>
            </a:r>
            <a:r>
              <a:rPr lang="ru-RU" sz="1800" dirty="0"/>
              <a:t> </a:t>
            </a:r>
            <a:r>
              <a:rPr lang="ru-RU" sz="1800" dirty="0" err="1"/>
              <a:t>завжди</a:t>
            </a:r>
            <a:r>
              <a:rPr lang="ru-RU" sz="1800" dirty="0"/>
              <a:t> </a:t>
            </a:r>
            <a:r>
              <a:rPr lang="ru-RU" sz="1800" dirty="0" err="1"/>
              <a:t>наводять</a:t>
            </a:r>
            <a:r>
              <a:rPr lang="ru-RU" sz="1800" dirty="0"/>
              <a:t> приклад </a:t>
            </a:r>
            <a:r>
              <a:rPr lang="ru-RU" sz="1800" b="1" dirty="0" err="1">
                <a:highlight>
                  <a:srgbClr val="00FF00"/>
                </a:highlight>
              </a:rPr>
              <a:t>обчислення</a:t>
            </a:r>
            <a:r>
              <a:rPr lang="ru-RU" sz="1800" b="1" dirty="0">
                <a:highlight>
                  <a:srgbClr val="00FF00"/>
                </a:highlight>
              </a:rPr>
              <a:t> </a:t>
            </a:r>
            <a:r>
              <a:rPr lang="ru-RU" sz="1800" b="1" dirty="0" err="1">
                <a:highlight>
                  <a:srgbClr val="00FF00"/>
                </a:highlight>
              </a:rPr>
              <a:t>факторіала</a:t>
            </a:r>
            <a:r>
              <a:rPr lang="ru-RU" sz="1800" dirty="0"/>
              <a:t>. </a:t>
            </a:r>
          </a:p>
          <a:p>
            <a:pPr marL="540000" indent="360000">
              <a:lnSpc>
                <a:spcPct val="150000"/>
              </a:lnSpc>
              <a:spcBef>
                <a:spcPts val="0"/>
              </a:spcBef>
              <a:buNone/>
            </a:pPr>
            <a:r>
              <a:rPr lang="ru-RU" sz="1800" dirty="0" err="1"/>
              <a:t>Що</a:t>
            </a:r>
            <a:r>
              <a:rPr lang="ru-RU" sz="1800" dirty="0"/>
              <a:t> ж, не </a:t>
            </a:r>
            <a:r>
              <a:rPr lang="ru-RU" sz="1800" dirty="0" err="1"/>
              <a:t>будемо</a:t>
            </a:r>
            <a:r>
              <a:rPr lang="ru-RU" sz="1800" dirty="0"/>
              <a:t> </a:t>
            </a:r>
            <a:r>
              <a:rPr lang="ru-RU" sz="1800" dirty="0" err="1"/>
              <a:t>порушувати</a:t>
            </a:r>
            <a:r>
              <a:rPr lang="ru-RU" sz="1800" dirty="0"/>
              <a:t> </a:t>
            </a:r>
            <a:r>
              <a:rPr lang="ru-RU" sz="1800" dirty="0" err="1"/>
              <a:t>традицій</a:t>
            </a:r>
            <a:r>
              <a:rPr lang="ru-RU" sz="1800" dirty="0"/>
              <a:t>. </a:t>
            </a:r>
          </a:p>
          <a:p>
            <a:pPr marL="540000" indent="360000">
              <a:lnSpc>
                <a:spcPct val="150000"/>
              </a:lnSpc>
              <a:spcBef>
                <a:spcPts val="0"/>
              </a:spcBef>
              <a:buNone/>
            </a:pPr>
            <a:r>
              <a:rPr lang="ru-RU" sz="1800" dirty="0" err="1"/>
              <a:t>Спочатку</a:t>
            </a:r>
            <a:r>
              <a:rPr lang="ru-RU" sz="1800" dirty="0"/>
              <a:t> </a:t>
            </a:r>
            <a:r>
              <a:rPr lang="ru-RU" sz="1800" dirty="0" err="1"/>
              <a:t>згадаймо</a:t>
            </a:r>
            <a:r>
              <a:rPr lang="ru-RU" sz="1800" dirty="0"/>
              <a:t>, </a:t>
            </a:r>
            <a:r>
              <a:rPr lang="ru-RU" sz="1800" dirty="0" err="1"/>
              <a:t>що</a:t>
            </a:r>
            <a:r>
              <a:rPr lang="ru-RU" sz="1800" dirty="0"/>
              <a:t> </a:t>
            </a:r>
            <a:r>
              <a:rPr lang="ru-RU" sz="1800" dirty="0" err="1"/>
              <a:t>таке</a:t>
            </a:r>
            <a:r>
              <a:rPr lang="ru-RU" sz="1800" dirty="0"/>
              <a:t> </a:t>
            </a:r>
            <a:r>
              <a:rPr lang="ru-RU" sz="1800" dirty="0" err="1"/>
              <a:t>факторіал</a:t>
            </a:r>
            <a:r>
              <a:rPr lang="ru-RU" sz="1800" dirty="0"/>
              <a:t>. </a:t>
            </a:r>
            <a:r>
              <a:rPr lang="ru-RU" sz="1800" dirty="0" err="1"/>
              <a:t>Позначається</a:t>
            </a:r>
            <a:r>
              <a:rPr lang="ru-RU" sz="1800" dirty="0"/>
              <a:t> </a:t>
            </a:r>
            <a:r>
              <a:rPr lang="ru-RU" sz="1800" dirty="0" err="1"/>
              <a:t>факторіал</a:t>
            </a:r>
            <a:r>
              <a:rPr lang="ru-RU" sz="1800" dirty="0"/>
              <a:t> за </a:t>
            </a:r>
            <a:r>
              <a:rPr lang="ru-RU" sz="1800" dirty="0" err="1"/>
              <a:t>допомогою</a:t>
            </a:r>
            <a:r>
              <a:rPr lang="ru-RU" sz="1800" dirty="0"/>
              <a:t> знаку оклику «</a:t>
            </a:r>
            <a:r>
              <a:rPr lang="ru-RU" sz="1800" b="1" dirty="0"/>
              <a:t>!</a:t>
            </a:r>
            <a:r>
              <a:rPr lang="ru-RU" sz="1800" dirty="0"/>
              <a:t>» й </a:t>
            </a:r>
            <a:r>
              <a:rPr lang="ru-RU" sz="1800" dirty="0" err="1"/>
              <a:t>обчислюється</a:t>
            </a:r>
            <a:r>
              <a:rPr lang="ru-RU" sz="1800" dirty="0"/>
              <a:t> так: </a:t>
            </a:r>
            <a:r>
              <a:rPr lang="pt-BR" sz="1800" dirty="0">
                <a:solidFill>
                  <a:schemeClr val="accent5">
                    <a:lumMod val="75000"/>
                  </a:schemeClr>
                </a:solidFill>
                <a:latin typeface="Consolas" panose="020B0609020204030204" pitchFamily="49" charset="0"/>
              </a:rPr>
              <a:t>N! = 1 * 2 * 3 * … * N</a:t>
            </a:r>
            <a:endParaRPr lang="ru-RU"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Іншими</a:t>
            </a:r>
            <a:r>
              <a:rPr lang="ru-RU" sz="1800" dirty="0"/>
              <a:t> словами, </a:t>
            </a:r>
            <a:r>
              <a:rPr lang="ru-RU" sz="1800" dirty="0" err="1"/>
              <a:t>факторіал</a:t>
            </a:r>
            <a:r>
              <a:rPr lang="ru-RU" sz="1800" dirty="0"/>
              <a:t> є </a:t>
            </a:r>
            <a:r>
              <a:rPr lang="ru-RU" sz="1800" dirty="0" err="1"/>
              <a:t>добутком</a:t>
            </a:r>
            <a:r>
              <a:rPr lang="ru-RU" sz="1800" dirty="0"/>
              <a:t> </a:t>
            </a:r>
            <a:r>
              <a:rPr lang="ru-RU" sz="1800" dirty="0" err="1"/>
              <a:t>натуральних</a:t>
            </a:r>
            <a:r>
              <a:rPr lang="ru-RU" sz="1800" dirty="0"/>
              <a:t> чисел </a:t>
            </a:r>
            <a:r>
              <a:rPr lang="ru-RU" sz="1800" dirty="0" err="1"/>
              <a:t>від</a:t>
            </a:r>
            <a:r>
              <a:rPr lang="ru-RU" sz="1800" dirty="0"/>
              <a:t> </a:t>
            </a:r>
            <a:r>
              <a:rPr lang="ru-RU" sz="1800" dirty="0">
                <a:solidFill>
                  <a:schemeClr val="accent5">
                    <a:lumMod val="75000"/>
                  </a:schemeClr>
                </a:solidFill>
                <a:latin typeface="Consolas" panose="020B0609020204030204" pitchFamily="49" charset="0"/>
              </a:rPr>
              <a:t>1</a:t>
            </a:r>
            <a:r>
              <a:rPr lang="ru-RU" sz="1800" dirty="0"/>
              <a:t> до </a:t>
            </a:r>
            <a:r>
              <a:rPr lang="ru-RU" sz="1800" dirty="0">
                <a:solidFill>
                  <a:schemeClr val="accent5">
                    <a:lumMod val="75000"/>
                  </a:schemeClr>
                </a:solidFill>
                <a:latin typeface="Consolas" panose="020B0609020204030204" pitchFamily="49" charset="0"/>
              </a:rPr>
              <a:t>N</a:t>
            </a:r>
            <a:r>
              <a:rPr lang="ru-RU" sz="1800" dirty="0"/>
              <a:t> </a:t>
            </a:r>
            <a:r>
              <a:rPr lang="ru-RU" sz="1800" dirty="0" err="1"/>
              <a:t>включно</a:t>
            </a:r>
            <a:r>
              <a:rPr lang="ru-RU" sz="1800" dirty="0"/>
              <a:t>. </a:t>
            </a:r>
            <a:r>
              <a:rPr lang="ru-RU" sz="1800" dirty="0" err="1"/>
              <a:t>Виходячи</a:t>
            </a:r>
            <a:r>
              <a:rPr lang="ru-RU" sz="1800" dirty="0"/>
              <a:t> з </a:t>
            </a:r>
            <a:r>
              <a:rPr lang="ru-RU" sz="1800" dirty="0" err="1"/>
              <a:t>вищеописаної</a:t>
            </a:r>
            <a:r>
              <a:rPr lang="ru-RU" sz="1800" dirty="0"/>
              <a:t> </a:t>
            </a:r>
            <a:r>
              <a:rPr lang="ru-RU" sz="1800" dirty="0" err="1"/>
              <a:t>формули</a:t>
            </a:r>
            <a:r>
              <a:rPr lang="ru-RU" sz="1800" dirty="0"/>
              <a:t>, </a:t>
            </a:r>
            <a:r>
              <a:rPr lang="ru-RU" sz="1800" dirty="0" err="1"/>
              <a:t>можна</a:t>
            </a:r>
            <a:r>
              <a:rPr lang="ru-RU" sz="1800" dirty="0"/>
              <a:t> </a:t>
            </a:r>
            <a:r>
              <a:rPr lang="ru-RU" sz="1800" dirty="0" err="1"/>
              <a:t>звернути</a:t>
            </a:r>
            <a:r>
              <a:rPr lang="ru-RU" sz="1800" dirty="0"/>
              <a:t> </a:t>
            </a:r>
            <a:r>
              <a:rPr lang="ru-RU" sz="1800" dirty="0" err="1"/>
              <a:t>увагу</a:t>
            </a:r>
            <a:r>
              <a:rPr lang="ru-RU" sz="1800" dirty="0"/>
              <a:t> на </a:t>
            </a:r>
            <a:r>
              <a:rPr lang="ru-RU" sz="1800" dirty="0" err="1"/>
              <a:t>таку</a:t>
            </a:r>
            <a:r>
              <a:rPr lang="ru-RU" sz="1800" dirty="0"/>
              <a:t> </a:t>
            </a:r>
            <a:r>
              <a:rPr lang="ru-RU" sz="1800" dirty="0" err="1"/>
              <a:t>закономірність</a:t>
            </a:r>
            <a:r>
              <a:rPr lang="ru-RU" sz="1800" dirty="0"/>
              <a:t>:</a:t>
            </a:r>
            <a:r>
              <a:rPr lang="en-US" sz="1800" dirty="0"/>
              <a:t> </a:t>
            </a:r>
            <a:r>
              <a:rPr lang="en-US" sz="1800" dirty="0">
                <a:solidFill>
                  <a:schemeClr val="accent5">
                    <a:lumMod val="75000"/>
                  </a:schemeClr>
                </a:solidFill>
                <a:latin typeface="Consolas" panose="020B0609020204030204" pitchFamily="49" charset="0"/>
              </a:rPr>
              <a:t>N! = N * (N-1)!</a:t>
            </a:r>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Ура! </a:t>
            </a:r>
            <a:r>
              <a:rPr lang="ru-RU" sz="1800" b="1" dirty="0">
                <a:highlight>
                  <a:srgbClr val="00FF00"/>
                </a:highlight>
              </a:rPr>
              <a:t>Ми </a:t>
            </a:r>
            <a:r>
              <a:rPr lang="ru-RU" sz="1800" b="1" dirty="0" err="1">
                <a:highlight>
                  <a:srgbClr val="00FF00"/>
                </a:highlight>
              </a:rPr>
              <a:t>можемо</a:t>
            </a:r>
            <a:r>
              <a:rPr lang="ru-RU" sz="1800" b="1" dirty="0">
                <a:highlight>
                  <a:srgbClr val="00FF00"/>
                </a:highlight>
              </a:rPr>
              <a:t> </a:t>
            </a:r>
            <a:r>
              <a:rPr lang="ru-RU" sz="1800" b="1" dirty="0" err="1">
                <a:highlight>
                  <a:srgbClr val="00FF00"/>
                </a:highlight>
              </a:rPr>
              <a:t>знайти</a:t>
            </a:r>
            <a:r>
              <a:rPr lang="ru-RU" sz="1800" b="1" dirty="0">
                <a:highlight>
                  <a:srgbClr val="00FF00"/>
                </a:highlight>
              </a:rPr>
              <a:t> </a:t>
            </a:r>
            <a:r>
              <a:rPr lang="ru-RU" sz="1800" b="1" dirty="0" err="1">
                <a:highlight>
                  <a:srgbClr val="00FF00"/>
                </a:highlight>
              </a:rPr>
              <a:t>факторіал</a:t>
            </a:r>
            <a:r>
              <a:rPr lang="ru-RU" sz="1800" b="1" dirty="0">
                <a:highlight>
                  <a:srgbClr val="00FF00"/>
                </a:highlight>
              </a:rPr>
              <a:t> через сам </a:t>
            </a:r>
            <a:r>
              <a:rPr lang="ru-RU" sz="1800" b="1" dirty="0" err="1">
                <a:highlight>
                  <a:srgbClr val="00FF00"/>
                </a:highlight>
              </a:rPr>
              <a:t>факторіал</a:t>
            </a:r>
            <a:r>
              <a:rPr lang="ru-RU" sz="1800" dirty="0"/>
              <a:t>! Ось тут ми й </a:t>
            </a:r>
            <a:r>
              <a:rPr lang="ru-RU" sz="1800" dirty="0" err="1"/>
              <a:t>потрапляємо</a:t>
            </a:r>
            <a:r>
              <a:rPr lang="ru-RU" sz="1800" dirty="0"/>
              <a:t> в </a:t>
            </a:r>
            <a:r>
              <a:rPr lang="ru-RU" sz="1800" dirty="0" err="1"/>
              <a:t>пастку</a:t>
            </a:r>
            <a:r>
              <a:rPr lang="ru-RU" sz="1800" dirty="0"/>
              <a:t>. Наша </a:t>
            </a:r>
            <a:r>
              <a:rPr lang="ru-RU" sz="1800" dirty="0" err="1"/>
              <a:t>знахідка</a:t>
            </a:r>
            <a:r>
              <a:rPr lang="ru-RU" sz="1800" dirty="0"/>
              <a:t> на перший </a:t>
            </a:r>
            <a:r>
              <a:rPr lang="ru-RU" sz="1800" dirty="0" err="1"/>
              <a:t>погляд</a:t>
            </a:r>
            <a:r>
              <a:rPr lang="ru-RU" sz="1800" dirty="0"/>
              <a:t> є абсолютно </a:t>
            </a:r>
            <a:r>
              <a:rPr lang="ru-RU" sz="1800" dirty="0" err="1"/>
              <a:t>марною</a:t>
            </a:r>
            <a:r>
              <a:rPr lang="ru-RU" sz="1800" dirty="0"/>
              <a:t>, </a:t>
            </a:r>
            <a:r>
              <a:rPr lang="ru-RU" sz="1800" dirty="0" err="1"/>
              <a:t>адже</a:t>
            </a:r>
            <a:r>
              <a:rPr lang="ru-RU" sz="1800" dirty="0"/>
              <a:t> </a:t>
            </a:r>
            <a:r>
              <a:rPr lang="ru-RU" sz="1800" dirty="0" err="1"/>
              <a:t>невідоме</a:t>
            </a:r>
            <a:r>
              <a:rPr lang="ru-RU" sz="1800" dirty="0"/>
              <a:t> </a:t>
            </a:r>
            <a:r>
              <a:rPr lang="ru-RU" sz="1800" dirty="0" err="1"/>
              <a:t>поняття</a:t>
            </a:r>
            <a:r>
              <a:rPr lang="ru-RU" sz="1800" dirty="0"/>
              <a:t> </a:t>
            </a:r>
            <a:r>
              <a:rPr lang="ru-RU" sz="1800" dirty="0" err="1"/>
              <a:t>визначається</a:t>
            </a:r>
            <a:r>
              <a:rPr lang="ru-RU" sz="1800" dirty="0"/>
              <a:t> через </a:t>
            </a:r>
            <a:r>
              <a:rPr lang="ru-RU" sz="1800" dirty="0" err="1"/>
              <a:t>таке</a:t>
            </a:r>
            <a:r>
              <a:rPr lang="ru-RU" sz="1800" dirty="0"/>
              <a:t> ж </a:t>
            </a:r>
            <a:r>
              <a:rPr lang="ru-RU" sz="1800" dirty="0" err="1"/>
              <a:t>невідоме</a:t>
            </a:r>
            <a:r>
              <a:rPr lang="ru-RU" sz="1800" dirty="0"/>
              <a:t> </a:t>
            </a:r>
            <a:r>
              <a:rPr lang="ru-RU" sz="1800" dirty="0" err="1"/>
              <a:t>поняття</a:t>
            </a:r>
            <a:r>
              <a:rPr lang="ru-RU" sz="1800" dirty="0"/>
              <a:t>, і </a:t>
            </a:r>
            <a:r>
              <a:rPr lang="ru-RU" sz="1800" dirty="0" err="1"/>
              <a:t>виходить</a:t>
            </a:r>
            <a:r>
              <a:rPr lang="ru-RU" sz="1800" dirty="0"/>
              <a:t> </a:t>
            </a:r>
            <a:r>
              <a:rPr lang="ru-RU" sz="1800" dirty="0" err="1"/>
              <a:t>нескінченний</a:t>
            </a:r>
            <a:r>
              <a:rPr lang="ru-RU" sz="1800" dirty="0"/>
              <a:t> цикл. </a:t>
            </a:r>
            <a:r>
              <a:rPr lang="ru-RU" sz="1800" dirty="0" err="1"/>
              <a:t>Вихід</a:t>
            </a:r>
            <a:r>
              <a:rPr lang="ru-RU" sz="1800" dirty="0"/>
              <a:t> </a:t>
            </a:r>
            <a:r>
              <a:rPr lang="ru-RU" sz="1800" dirty="0" err="1"/>
              <a:t>із</a:t>
            </a:r>
            <a:r>
              <a:rPr lang="ru-RU" sz="1800" dirty="0"/>
              <a:t> </a:t>
            </a:r>
            <a:r>
              <a:rPr lang="ru-RU" sz="1800" dirty="0" err="1"/>
              <a:t>цієї</a:t>
            </a:r>
            <a:r>
              <a:rPr lang="ru-RU" sz="1800" dirty="0"/>
              <a:t> </a:t>
            </a:r>
            <a:r>
              <a:rPr lang="ru-RU" sz="1800" dirty="0" err="1"/>
              <a:t>ситуації</a:t>
            </a:r>
            <a:r>
              <a:rPr lang="ru-RU" sz="1800" dirty="0"/>
              <a:t> </a:t>
            </a:r>
            <a:r>
              <a:rPr lang="ru-RU" sz="1800" dirty="0" err="1"/>
              <a:t>відразу</a:t>
            </a:r>
            <a:r>
              <a:rPr lang="ru-RU" sz="1800" dirty="0"/>
              <a:t> ж буде </a:t>
            </a:r>
            <a:r>
              <a:rPr lang="ru-RU" sz="1800" dirty="0" err="1"/>
              <a:t>знайдений</a:t>
            </a:r>
            <a:r>
              <a:rPr lang="ru-RU" sz="1800" dirty="0"/>
              <a:t>, </a:t>
            </a:r>
            <a:r>
              <a:rPr lang="ru-RU" sz="1800" dirty="0" err="1"/>
              <a:t>якщо</a:t>
            </a:r>
            <a:r>
              <a:rPr lang="ru-RU" sz="1800" dirty="0"/>
              <a:t> </a:t>
            </a:r>
            <a:r>
              <a:rPr lang="ru-RU" sz="1800" dirty="0" err="1"/>
              <a:t>додати</a:t>
            </a:r>
            <a:r>
              <a:rPr lang="ru-RU" sz="1800" dirty="0"/>
              <a:t> до </a:t>
            </a:r>
            <a:r>
              <a:rPr lang="ru-RU" sz="1800" dirty="0" err="1"/>
              <a:t>визначення</a:t>
            </a:r>
            <a:r>
              <a:rPr lang="ru-RU" sz="1800" dirty="0"/>
              <a:t> </a:t>
            </a:r>
            <a:r>
              <a:rPr lang="ru-RU" sz="1800" dirty="0" err="1"/>
              <a:t>факторіала</a:t>
            </a:r>
            <a:r>
              <a:rPr lang="ru-RU" sz="1800" dirty="0"/>
              <a:t> </a:t>
            </a:r>
            <a:r>
              <a:rPr lang="ru-RU" sz="1800" dirty="0" err="1"/>
              <a:t>такий</a:t>
            </a:r>
            <a:r>
              <a:rPr lang="ru-RU" sz="1800" dirty="0"/>
              <a:t> факт:</a:t>
            </a:r>
            <a:r>
              <a:rPr lang="en-US" sz="1800" dirty="0"/>
              <a:t> </a:t>
            </a:r>
            <a:r>
              <a:rPr lang="en-US" sz="1800" dirty="0">
                <a:solidFill>
                  <a:schemeClr val="accent5">
                    <a:lumMod val="75000"/>
                  </a:schemeClr>
                </a:solidFill>
                <a:latin typeface="Consolas" panose="020B0609020204030204" pitchFamily="49" charset="0"/>
              </a:rPr>
              <a:t>1!=1</a:t>
            </a:r>
            <a:endParaRPr lang="ru-RU"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9261854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Приклад рекурсії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Тепер</a:t>
            </a:r>
            <a:r>
              <a:rPr lang="ru-RU" sz="1800" dirty="0"/>
              <a:t> ми </a:t>
            </a:r>
            <a:r>
              <a:rPr lang="ru-RU" sz="1800" dirty="0" err="1"/>
              <a:t>можемо</a:t>
            </a:r>
            <a:r>
              <a:rPr lang="ru-RU" sz="1800" dirty="0"/>
              <a:t> </a:t>
            </a:r>
            <a:r>
              <a:rPr lang="ru-RU" sz="1800" dirty="0" err="1"/>
              <a:t>собі</a:t>
            </a:r>
            <a:r>
              <a:rPr lang="ru-RU" sz="1800" dirty="0"/>
              <a:t> </a:t>
            </a:r>
            <a:r>
              <a:rPr lang="ru-RU" sz="1800" dirty="0" err="1"/>
              <a:t>дозволити</a:t>
            </a:r>
            <a:r>
              <a:rPr lang="ru-RU" sz="1800" dirty="0"/>
              <a:t> </a:t>
            </a:r>
            <a:r>
              <a:rPr lang="ru-RU" sz="1800" dirty="0" err="1"/>
              <a:t>обчислити</a:t>
            </a:r>
            <a:r>
              <a:rPr lang="ru-RU" sz="1800" dirty="0"/>
              <a:t> </a:t>
            </a:r>
            <a:r>
              <a:rPr lang="ru-RU" sz="1800" dirty="0" err="1"/>
              <a:t>значення</a:t>
            </a:r>
            <a:r>
              <a:rPr lang="ru-RU" sz="1800" dirty="0"/>
              <a:t> </a:t>
            </a:r>
            <a:r>
              <a:rPr lang="ru-RU" sz="1800" dirty="0" err="1"/>
              <a:t>факторіала</a:t>
            </a:r>
            <a:r>
              <a:rPr lang="ru-RU" sz="1800" dirty="0"/>
              <a:t> будь-</a:t>
            </a:r>
            <a:r>
              <a:rPr lang="ru-RU" sz="1800" dirty="0" err="1"/>
              <a:t>якого</a:t>
            </a:r>
            <a:r>
              <a:rPr lang="ru-RU" sz="1800" dirty="0"/>
              <a:t> числа. </a:t>
            </a:r>
            <a:r>
              <a:rPr lang="ru-RU" sz="1800" dirty="0" err="1"/>
              <a:t>Спробуємо</a:t>
            </a:r>
            <a:r>
              <a:rPr lang="ru-RU" sz="1800" dirty="0"/>
              <a:t>, </a:t>
            </a:r>
            <a:r>
              <a:rPr lang="ru-RU" sz="1800" dirty="0" err="1"/>
              <a:t>наприклад</a:t>
            </a:r>
            <a:r>
              <a:rPr lang="ru-RU" sz="1800" dirty="0"/>
              <a:t>, </a:t>
            </a:r>
            <a:r>
              <a:rPr lang="ru-RU" sz="1800" dirty="0" err="1"/>
              <a:t>отримати</a:t>
            </a:r>
            <a:r>
              <a:rPr lang="ru-RU" sz="1800" dirty="0"/>
              <a:t> </a:t>
            </a:r>
            <a:r>
              <a:rPr lang="ru-RU" sz="1800" dirty="0">
                <a:solidFill>
                  <a:schemeClr val="accent5">
                    <a:lumMod val="75000"/>
                  </a:schemeClr>
                </a:solidFill>
                <a:latin typeface="Consolas" panose="020B0609020204030204" pitchFamily="49" charset="0"/>
              </a:rPr>
              <a:t>5! </a:t>
            </a:r>
            <a:r>
              <a:rPr lang="ru-RU" sz="1800" dirty="0" err="1"/>
              <a:t>декілька</a:t>
            </a:r>
            <a:r>
              <a:rPr lang="ru-RU" sz="1800" dirty="0"/>
              <a:t> </a:t>
            </a:r>
            <a:r>
              <a:rPr lang="ru-RU" sz="1800" dirty="0" err="1"/>
              <a:t>разів</a:t>
            </a:r>
            <a:r>
              <a:rPr lang="ru-RU" sz="1800" dirty="0"/>
              <a:t>, </a:t>
            </a:r>
            <a:r>
              <a:rPr lang="ru-RU" sz="1800" dirty="0" err="1"/>
              <a:t>застосувавши</a:t>
            </a:r>
            <a:r>
              <a:rPr lang="ru-RU" sz="1800" dirty="0"/>
              <a:t> формулу </a:t>
            </a:r>
            <a:r>
              <a:rPr lang="ru-RU" sz="1800" dirty="0">
                <a:solidFill>
                  <a:schemeClr val="accent5">
                    <a:lumMod val="75000"/>
                  </a:schemeClr>
                </a:solidFill>
                <a:latin typeface="Consolas" panose="020B0609020204030204" pitchFamily="49" charset="0"/>
              </a:rPr>
              <a:t>N! = N * (N-1)!</a:t>
            </a:r>
            <a:r>
              <a:rPr lang="ru-RU" sz="1800" dirty="0"/>
              <a:t> та один раз формулу </a:t>
            </a:r>
            <a:endParaRPr lang="en-US" sz="1800" dirty="0"/>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1! = 1</a:t>
            </a:r>
            <a:r>
              <a:rPr lang="ru-RU" sz="1800" dirty="0"/>
              <a:t>:</a:t>
            </a:r>
            <a:endParaRPr lang="en-US" sz="1800" dirty="0"/>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5! = 5 * 4! </a:t>
            </a: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   </a:t>
            </a:r>
            <a:r>
              <a:rPr lang="ru-RU" sz="1800" dirty="0">
                <a:solidFill>
                  <a:schemeClr val="accent5">
                    <a:lumMod val="75000"/>
                  </a:schemeClr>
                </a:solidFill>
                <a:latin typeface="Consolas" panose="020B0609020204030204" pitchFamily="49" charset="0"/>
              </a:rPr>
              <a:t>= 5 * 4 * 3! </a:t>
            </a: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   </a:t>
            </a:r>
            <a:r>
              <a:rPr lang="ru-RU" sz="1800" dirty="0">
                <a:solidFill>
                  <a:schemeClr val="accent5">
                    <a:lumMod val="75000"/>
                  </a:schemeClr>
                </a:solidFill>
                <a:latin typeface="Consolas" panose="020B0609020204030204" pitchFamily="49" charset="0"/>
              </a:rPr>
              <a:t>= 5 * 4 * 3 * 2! </a:t>
            </a: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   </a:t>
            </a:r>
            <a:r>
              <a:rPr lang="ru-RU" sz="1800" dirty="0">
                <a:solidFill>
                  <a:schemeClr val="accent5">
                    <a:lumMod val="75000"/>
                  </a:schemeClr>
                </a:solidFill>
                <a:latin typeface="Consolas" panose="020B0609020204030204" pitchFamily="49" charset="0"/>
              </a:rPr>
              <a:t>= 5 * 4 * 3 * 2 * 1! </a:t>
            </a: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   </a:t>
            </a:r>
            <a:r>
              <a:rPr lang="ru-RU" sz="1800" dirty="0">
                <a:solidFill>
                  <a:schemeClr val="accent5">
                    <a:lumMod val="75000"/>
                  </a:schemeClr>
                </a:solidFill>
                <a:latin typeface="Consolas" panose="020B0609020204030204" pitchFamily="49" charset="0"/>
              </a:rPr>
              <a:t>= 5 * 4 * 3 * 2 * 1</a:t>
            </a: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Як же </a:t>
            </a:r>
            <a:r>
              <a:rPr lang="ru-RU" sz="1800" dirty="0" err="1"/>
              <a:t>виглядатиме</a:t>
            </a:r>
            <a:r>
              <a:rPr lang="ru-RU" sz="1800" dirty="0"/>
              <a:t> </a:t>
            </a:r>
            <a:r>
              <a:rPr lang="ru-RU" sz="1800" dirty="0" err="1"/>
              <a:t>цей</a:t>
            </a:r>
            <a:r>
              <a:rPr lang="ru-RU" sz="1800" dirty="0"/>
              <a:t> алгоритм, </a:t>
            </a:r>
            <a:r>
              <a:rPr lang="ru-RU" sz="1800" dirty="0" err="1"/>
              <a:t>якщо</a:t>
            </a:r>
            <a:r>
              <a:rPr lang="ru-RU" sz="1800" dirty="0"/>
              <a:t> перенести </a:t>
            </a:r>
            <a:r>
              <a:rPr lang="ru-RU" sz="1800" dirty="0" err="1"/>
              <a:t>його</a:t>
            </a:r>
            <a:r>
              <a:rPr lang="ru-RU" sz="1800" dirty="0"/>
              <a:t> на </a:t>
            </a:r>
            <a:r>
              <a:rPr lang="ru-RU" sz="1800" dirty="0" err="1"/>
              <a:t>мову</a:t>
            </a:r>
            <a:r>
              <a:rPr lang="ru-RU" sz="1800" dirty="0"/>
              <a:t> С++? Давайте </a:t>
            </a:r>
            <a:r>
              <a:rPr lang="ru-RU" sz="1800" dirty="0" err="1"/>
              <a:t>спробуємо</a:t>
            </a:r>
            <a:r>
              <a:rPr lang="ru-RU" sz="1800" dirty="0"/>
              <a:t> </a:t>
            </a:r>
            <a:r>
              <a:rPr lang="ru-RU" sz="1800" dirty="0" err="1"/>
              <a:t>реалізувати</a:t>
            </a:r>
            <a:r>
              <a:rPr lang="ru-RU" sz="1800" dirty="0"/>
              <a:t> </a:t>
            </a:r>
            <a:r>
              <a:rPr lang="ru-RU" sz="1800" dirty="0" err="1"/>
              <a:t>рекурсивну</a:t>
            </a:r>
            <a:r>
              <a:rPr lang="ru-RU" sz="1800" dirty="0"/>
              <a:t> </a:t>
            </a:r>
            <a:r>
              <a:rPr lang="ru-RU" sz="1800" dirty="0" err="1"/>
              <a:t>функцію</a:t>
            </a:r>
            <a:r>
              <a:rPr lang="ru-RU" sz="1800" dirty="0"/>
              <a:t>:</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2071284565"/>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Другая 1">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2404</TotalTime>
  <Words>10792</Words>
  <Application>Microsoft Office PowerPoint</Application>
  <PresentationFormat>Широкий екран</PresentationFormat>
  <Paragraphs>742</Paragraphs>
  <Slides>170</Slides>
  <Notes>4</Notes>
  <HiddenSlides>0</HiddenSlides>
  <MMClips>0</MMClips>
  <ScaleCrop>false</ScaleCrop>
  <HeadingPairs>
    <vt:vector size="6" baseType="variant">
      <vt:variant>
        <vt:lpstr>Використані шрифти</vt:lpstr>
      </vt:variant>
      <vt:variant>
        <vt:i4>4</vt:i4>
      </vt:variant>
      <vt:variant>
        <vt:lpstr>Тема</vt:lpstr>
      </vt:variant>
      <vt:variant>
        <vt:i4>1</vt:i4>
      </vt:variant>
      <vt:variant>
        <vt:lpstr>Заголовки слайдів</vt:lpstr>
      </vt:variant>
      <vt:variant>
        <vt:i4>170</vt:i4>
      </vt:variant>
    </vt:vector>
  </HeadingPairs>
  <TitlesOfParts>
    <vt:vector size="175" baseType="lpstr">
      <vt:lpstr>Arial</vt:lpstr>
      <vt:lpstr>Calibri</vt:lpstr>
      <vt:lpstr>Consolas</vt:lpstr>
      <vt:lpstr>Tahoma</vt:lpstr>
      <vt:lpstr>Тема Office</vt:lpstr>
      <vt:lpstr>Все про функції</vt:lpstr>
      <vt:lpstr>Поняття функції</vt:lpstr>
      <vt:lpstr>Чому їх використовують і пишуть?</vt:lpstr>
      <vt:lpstr>Синтаксис оголошення</vt:lpstr>
      <vt:lpstr>Синтаксис оголошення</vt:lpstr>
      <vt:lpstr>Синтаксис виклику функції</vt:lpstr>
      <vt:lpstr>Ключове слово return</vt:lpstr>
      <vt:lpstr>_</vt:lpstr>
      <vt:lpstr>_</vt:lpstr>
      <vt:lpstr>Функція, яка не приймає жодних параметрів  і не повертає жодного значення</vt:lpstr>
      <vt:lpstr>Функція, яка приймає один параметр,  але не повертає жодного значення</vt:lpstr>
      <vt:lpstr>Функція, яка приймає два параметри,  але все ще не повертає жодного значення</vt:lpstr>
      <vt:lpstr>Функція, яка приймає два параметри і повертає значення</vt:lpstr>
      <vt:lpstr>Функція, яка приймає два параметри  і повертає максимальне з двох значень</vt:lpstr>
      <vt:lpstr>Ми можемо викликати функцію всередині іншої функції. </vt:lpstr>
      <vt:lpstr>Передача аргументів. Прототипи функцій</vt:lpstr>
      <vt:lpstr>Приклад роботи формальних параметрів  при передачі даних за значенням</vt:lpstr>
      <vt:lpstr>Дещо про масиви...</vt:lpstr>
      <vt:lpstr>_</vt:lpstr>
      <vt:lpstr>_</vt:lpstr>
      <vt:lpstr>Прототипи функцій або другий спосіб оголошення</vt:lpstr>
      <vt:lpstr>_</vt:lpstr>
      <vt:lpstr>Область видимості. Глобальні та локальні змінні</vt:lpstr>
      <vt:lpstr>Глобальні та локальні змінні</vt:lpstr>
      <vt:lpstr>_</vt:lpstr>
      <vt:lpstr>Оператор розширення області видимості</vt:lpstr>
      <vt:lpstr>Аргументи (параметри) за замовчуванням</vt:lpstr>
      <vt:lpstr>_</vt:lpstr>
      <vt:lpstr>Статична змінна</vt:lpstr>
      <vt:lpstr>_</vt:lpstr>
      <vt:lpstr>ПЛОЩА ПРЯМОКУТНИКА ЗА ДОПОМОГОЮ ФУНКЦІЇ</vt:lpstr>
      <vt:lpstr>ПЛОЩА КОЛА</vt:lpstr>
      <vt:lpstr>_</vt:lpstr>
      <vt:lpstr>_</vt:lpstr>
      <vt:lpstr>Вбудовування</vt:lpstr>
      <vt:lpstr>Вбудовування</vt:lpstr>
      <vt:lpstr>Вбудовування</vt:lpstr>
      <vt:lpstr>Розкриття макросу</vt:lpstr>
      <vt:lpstr>Розкриття макросу</vt:lpstr>
      <vt:lpstr>_</vt:lpstr>
      <vt:lpstr>Перевантаження функцій</vt:lpstr>
      <vt:lpstr>Перевантаження функцій</vt:lpstr>
      <vt:lpstr>Перевантаження функцій</vt:lpstr>
      <vt:lpstr>_</vt:lpstr>
      <vt:lpstr>Шаблони функцій</vt:lpstr>
      <vt:lpstr>Шаблони функцій</vt:lpstr>
      <vt:lpstr>Основні принципи й поняття при роботі з шаблоном</vt:lpstr>
      <vt:lpstr>Приклад роботи з шаблоном</vt:lpstr>
      <vt:lpstr>Приклад роботи з шаблоном</vt:lpstr>
      <vt:lpstr>Перевизначення шаблонів функцій</vt:lpstr>
      <vt:lpstr>_</vt:lpstr>
      <vt:lpstr>_</vt:lpstr>
      <vt:lpstr>_</vt:lpstr>
      <vt:lpstr>_</vt:lpstr>
      <vt:lpstr>_</vt:lpstr>
      <vt:lpstr>Зафіксуємо термінологію</vt:lpstr>
      <vt:lpstr>_</vt:lpstr>
      <vt:lpstr>Виведення типів шаблонних аргументів</vt:lpstr>
      <vt:lpstr>_</vt:lpstr>
      <vt:lpstr>Шаблонні аргументи-константи</vt:lpstr>
      <vt:lpstr>_</vt:lpstr>
      <vt:lpstr>_</vt:lpstr>
      <vt:lpstr>_</vt:lpstr>
      <vt:lpstr>_</vt:lpstr>
      <vt:lpstr>_</vt:lpstr>
      <vt:lpstr>_</vt:lpstr>
      <vt:lpstr>Вивід типів: ключове слово auto</vt:lpstr>
      <vt:lpstr>Вивід типів в C++11</vt:lpstr>
      <vt:lpstr>Вивід типів в C++11</vt:lpstr>
      <vt:lpstr>Вивід типів в C++11</vt:lpstr>
      <vt:lpstr>Ключове слово auto і параметри функцій</vt:lpstr>
      <vt:lpstr>Вивід типів в C++14</vt:lpstr>
      <vt:lpstr>Вивід типів в C++14</vt:lpstr>
      <vt:lpstr>trailing-синтаксис в C++11</vt:lpstr>
      <vt:lpstr>_</vt:lpstr>
      <vt:lpstr>decltype</vt:lpstr>
      <vt:lpstr>decltype</vt:lpstr>
      <vt:lpstr>decltype</vt:lpstr>
      <vt:lpstr>_</vt:lpstr>
      <vt:lpstr>Навіщо потрібно використовувати функції?</vt:lpstr>
      <vt:lpstr>Переваги функцій</vt:lpstr>
      <vt:lpstr>Переваги функцій</vt:lpstr>
      <vt:lpstr>Ефективне використання функцій</vt:lpstr>
      <vt:lpstr>Ефективне використання функцій</vt:lpstr>
      <vt:lpstr>_</vt:lpstr>
      <vt:lpstr>SLAP («Single level of abstraction principle»)</vt:lpstr>
      <vt:lpstr>SLAP («Single level of abstraction principle»)</vt:lpstr>
      <vt:lpstr>_</vt:lpstr>
      <vt:lpstr>KISS («Keep it simple, stupid» )</vt:lpstr>
      <vt:lpstr>_</vt:lpstr>
      <vt:lpstr>DRY («Don’t repeat yourself»)</vt:lpstr>
      <vt:lpstr>_</vt:lpstr>
      <vt:lpstr>YAGNI («You ain’t gonna need it»)</vt:lpstr>
      <vt:lpstr>YAGNI («You ain’t gonna need it»)</vt:lpstr>
      <vt:lpstr>_</vt:lpstr>
      <vt:lpstr>FOOBAR (“F****d up beyond all recognition”)</vt:lpstr>
      <vt:lpstr>Рекурсія, швидке сортування</vt:lpstr>
      <vt:lpstr>Приклад рекурсії</vt:lpstr>
      <vt:lpstr>Приклад рекурсії</vt:lpstr>
      <vt:lpstr>Приклад рекурсії</vt:lpstr>
      <vt:lpstr>Рекурсії чи ітерації?</vt:lpstr>
      <vt:lpstr>Рекурсії чи ітерації?</vt:lpstr>
      <vt:lpstr>Швидке сортування</vt:lpstr>
      <vt:lpstr>Ділимо масив навпіл</vt:lpstr>
      <vt:lpstr>_</vt:lpstr>
      <vt:lpstr>_</vt:lpstr>
      <vt:lpstr>Двійковий пошук</vt:lpstr>
      <vt:lpstr>_</vt:lpstr>
      <vt:lpstr>_</vt:lpstr>
      <vt:lpstr>_</vt:lpstr>
      <vt:lpstr>_</vt:lpstr>
      <vt:lpstr>_</vt:lpstr>
      <vt:lpstr>_</vt:lpstr>
      <vt:lpstr>Функція, що приймає необмежену кількість параметрів</vt:lpstr>
      <vt:lpstr>Функція, що приймає необмежену кількість параметрів</vt:lpstr>
      <vt:lpstr>Розглянемо кожен із макросів окремо</vt:lpstr>
      <vt:lpstr>Функція, яка обчислює мінімум з отриманих аргументів</vt:lpstr>
      <vt:lpstr>_</vt:lpstr>
      <vt:lpstr>Функції зі змінною кількістю параметрів</vt:lpstr>
      <vt:lpstr>Функції зі змінною кількістю параметрів</vt:lpstr>
      <vt:lpstr>Функції зі змінною кількістю параметрів</vt:lpstr>
      <vt:lpstr>Функції зі змінною кількістю параметрів</vt:lpstr>
      <vt:lpstr>Функції зі змінною кількістю параметрів</vt:lpstr>
      <vt:lpstr>_</vt:lpstr>
      <vt:lpstr>Пояснення</vt:lpstr>
      <vt:lpstr>Пояснення</vt:lpstr>
      <vt:lpstr>_</vt:lpstr>
      <vt:lpstr>Пояснення</vt:lpstr>
      <vt:lpstr>_</vt:lpstr>
      <vt:lpstr>Пояснення</vt:lpstr>
      <vt:lpstr>Варіативний шаблон</vt:lpstr>
      <vt:lpstr>Варіативний шаблон</vt:lpstr>
      <vt:lpstr>_</vt:lpstr>
      <vt:lpstr>_</vt:lpstr>
      <vt:lpstr>_</vt:lpstr>
      <vt:lpstr>_</vt:lpstr>
      <vt:lpstr>_</vt:lpstr>
      <vt:lpstr>_</vt:lpstr>
      <vt:lpstr>Лямбда-вирази і лямбда-функції</vt:lpstr>
      <vt:lpstr>_</vt:lpstr>
      <vt:lpstr>Лямбда-вирази і лямбда-функції</vt:lpstr>
      <vt:lpstr>Лямбда-вирази і лямбда-функції</vt:lpstr>
      <vt:lpstr>Лямбда-вирази і лямбда-функції</vt:lpstr>
      <vt:lpstr>_</vt:lpstr>
      <vt:lpstr>_</vt:lpstr>
      <vt:lpstr>Захоплення (доступ до зовнішньої області видимості)</vt:lpstr>
      <vt:lpstr>_</vt:lpstr>
      <vt:lpstr>_</vt:lpstr>
      <vt:lpstr>_</vt:lpstr>
      <vt:lpstr>Лямбда-функцію можна порівняти з функцією-об'єктом.</vt:lpstr>
      <vt:lpstr>Лямбда-функцію можна порівняти з функцією-об'єктом.</vt:lpstr>
      <vt:lpstr>Типи лямбда-функцій</vt:lpstr>
      <vt:lpstr>_</vt:lpstr>
      <vt:lpstr>_</vt:lpstr>
      <vt:lpstr>_</vt:lpstr>
      <vt:lpstr>_</vt:lpstr>
      <vt:lpstr>_</vt:lpstr>
      <vt:lpstr>Лямбда-вирази як параметри функцій</vt:lpstr>
      <vt:lpstr>Універсальні лямбда-вирази</vt:lpstr>
      <vt:lpstr>_</vt:lpstr>
      <vt:lpstr>_</vt:lpstr>
      <vt:lpstr>_</vt:lpstr>
      <vt:lpstr>_</vt:lpstr>
      <vt:lpstr>_</vt:lpstr>
      <vt:lpstr>_</vt:lpstr>
      <vt:lpstr>_</vt:lpstr>
      <vt:lpstr>_</vt:lpstr>
      <vt:lpstr>_</vt:lpstr>
      <vt:lpstr>_</vt:lpstr>
      <vt:lpstr>_</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Введення в вебдизайн</dc:title>
  <dc:creator>Alexander</dc:creator>
  <cp:lastModifiedBy>Alexander Vereshchagin</cp:lastModifiedBy>
  <cp:revision>195</cp:revision>
  <dcterms:created xsi:type="dcterms:W3CDTF">2021-08-19T17:51:13Z</dcterms:created>
  <dcterms:modified xsi:type="dcterms:W3CDTF">2024-02-19T13:56:19Z</dcterms:modified>
</cp:coreProperties>
</file>